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9" r:id="rId5"/>
    <p:sldMasterId id="2147483722" r:id="rId6"/>
  </p:sldMasterIdLst>
  <p:sldIdLst>
    <p:sldId id="540" r:id="rId7"/>
    <p:sldId id="264" r:id="rId8"/>
    <p:sldId id="682" r:id="rId9"/>
    <p:sldId id="677" r:id="rId10"/>
    <p:sldId id="665" r:id="rId11"/>
    <p:sldId id="767" r:id="rId12"/>
    <p:sldId id="666" r:id="rId13"/>
    <p:sldId id="667" r:id="rId14"/>
    <p:sldId id="668" r:id="rId15"/>
    <p:sldId id="669" r:id="rId16"/>
    <p:sldId id="771" r:id="rId17"/>
    <p:sldId id="670" r:id="rId18"/>
    <p:sldId id="671" r:id="rId19"/>
    <p:sldId id="672" r:id="rId20"/>
    <p:sldId id="283" r:id="rId21"/>
    <p:sldId id="766" r:id="rId22"/>
    <p:sldId id="772" r:id="rId23"/>
    <p:sldId id="285" r:id="rId24"/>
    <p:sldId id="770" r:id="rId25"/>
    <p:sldId id="673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FFD71-8011-4787-8F97-B304236F63F9}" v="2" dt="2021-11-12T15:04:39.733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A45A1-5094-490B-A1C6-7C899BC6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1B495-BC28-47CD-857E-A6866F83C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67A1-6360-4B1E-8B54-65F1FC1F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5C72C-DA3F-4AE0-8FCD-EEFF4751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3CE3-A98A-484E-B230-01DFC418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8BAB4-AC3B-4CD5-9212-2384841C6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69960"/>
            <a:ext cx="743272" cy="7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8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A480-D067-481D-B234-243217AE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0AF9B-FB02-4C2E-93ED-C2FE37771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02CBB-DCDF-41BA-870A-6E278CA5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641E8-2215-45A1-8C05-87BD6415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12ED-B251-4CBD-94B1-2B86EF26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4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C68C6-D7DD-4E71-9A43-5BA4A5EDB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30C28-475B-4A1C-987C-2B7BF811A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9D3E4-8CF5-46DE-939F-819B0473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F0E4F-2BBD-434D-B436-DD9BFE6A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4C2C9-109B-4A66-9C41-F1CC9C39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2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317" y="4155141"/>
            <a:ext cx="10056283" cy="1013012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317" y="5230906"/>
            <a:ext cx="10056283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26" y="224679"/>
            <a:ext cx="7727951" cy="39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2254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317" y="1219014"/>
            <a:ext cx="10056284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317" y="3224214"/>
            <a:ext cx="10056284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1635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107577"/>
            <a:ext cx="10109201" cy="1653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3" y="1892301"/>
            <a:ext cx="48768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684" y="1892301"/>
            <a:ext cx="48768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4705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107577"/>
            <a:ext cx="101092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3" y="1761566"/>
            <a:ext cx="48768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3" y="2393576"/>
            <a:ext cx="48768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1684" y="1761566"/>
            <a:ext cx="48768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1684" y="2393576"/>
            <a:ext cx="48768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9499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7987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0298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905" y="457201"/>
            <a:ext cx="475488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191" y="457201"/>
            <a:ext cx="475488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905" y="1828801"/>
            <a:ext cx="475488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2518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F6AD-CC52-43EB-A07E-DE1CB84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4160-384F-4DA3-8436-52B156E1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924B3-66B6-4F45-959E-D7D7246C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51617-8CE0-48E8-91B3-0E98470B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2B05-F906-4499-A8C6-A23ED915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93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57200"/>
            <a:ext cx="475488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22353" y="1676400"/>
            <a:ext cx="396748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320" y="1828800"/>
            <a:ext cx="475488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5243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3962400"/>
            <a:ext cx="1011428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5943" y="457201"/>
            <a:ext cx="3920116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320" y="4639235"/>
            <a:ext cx="1011428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69699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24812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154" y="416859"/>
            <a:ext cx="2587812" cy="5607424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4317" y="414015"/>
            <a:ext cx="819311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49189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317" y="4155144"/>
            <a:ext cx="10056283" cy="1013012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317" y="5230907"/>
            <a:ext cx="10056283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31" y="224686"/>
            <a:ext cx="7727951" cy="39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77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48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323" y="1219018"/>
            <a:ext cx="10056284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368" rtl="0" eaLnBrk="1" latinLnBrk="0" hangingPunct="1">
              <a:spcBef>
                <a:spcPct val="0"/>
              </a:spcBef>
              <a:buNone/>
              <a:defRPr sz="5201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323" y="3224214"/>
            <a:ext cx="10056284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368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38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6" y="107579"/>
            <a:ext cx="10109201" cy="1653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3" y="1892304"/>
            <a:ext cx="48768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11" indent="-344476">
              <a:defRPr sz="1800"/>
            </a:lvl6pPr>
            <a:lvl7pPr marL="2173211" indent="-344476">
              <a:defRPr sz="1800"/>
            </a:lvl7pPr>
            <a:lvl8pPr marL="2173211" indent="-344476">
              <a:defRPr sz="1800"/>
            </a:lvl8pPr>
            <a:lvl9pPr marL="2173211" indent="-344476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684" y="1892304"/>
            <a:ext cx="48768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11" indent="-344476">
              <a:defRPr sz="1800"/>
            </a:lvl6pPr>
            <a:lvl7pPr marL="2173211" indent="-344476">
              <a:defRPr sz="1800"/>
            </a:lvl7pPr>
            <a:lvl8pPr marL="2173211" indent="-344476">
              <a:defRPr sz="1800"/>
            </a:lvl8pPr>
            <a:lvl9pPr marL="2173211" indent="-344476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37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6" y="107579"/>
            <a:ext cx="101092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3" y="1761567"/>
            <a:ext cx="4876800" cy="515470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1" indent="0">
              <a:buNone/>
              <a:defRPr sz="1600" b="1"/>
            </a:lvl4pPr>
            <a:lvl5pPr marL="1828734" indent="0">
              <a:buNone/>
              <a:defRPr sz="1600" b="1"/>
            </a:lvl5pPr>
            <a:lvl6pPr marL="2285918" indent="0">
              <a:buNone/>
              <a:defRPr sz="1600" b="1"/>
            </a:lvl6pPr>
            <a:lvl7pPr marL="2743103" indent="0">
              <a:buNone/>
              <a:defRPr sz="1600" b="1"/>
            </a:lvl7pPr>
            <a:lvl8pPr marL="3200284" indent="0">
              <a:buNone/>
              <a:defRPr sz="1600" b="1"/>
            </a:lvl8pPr>
            <a:lvl9pPr marL="36574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3" y="2393579"/>
            <a:ext cx="4876800" cy="34738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11" indent="-344476">
              <a:defRPr sz="1600"/>
            </a:lvl6pPr>
            <a:lvl7pPr marL="2173211" indent="-344476">
              <a:defRPr sz="1600"/>
            </a:lvl7pPr>
            <a:lvl8pPr marL="2173211" indent="-344476">
              <a:defRPr sz="1600"/>
            </a:lvl8pPr>
            <a:lvl9pPr marL="2173211" indent="-34447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1684" y="1761567"/>
            <a:ext cx="4876800" cy="515470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1" indent="0">
              <a:buNone/>
              <a:defRPr sz="1600" b="1"/>
            </a:lvl4pPr>
            <a:lvl5pPr marL="1828734" indent="0">
              <a:buNone/>
              <a:defRPr sz="1600" b="1"/>
            </a:lvl5pPr>
            <a:lvl6pPr marL="2285918" indent="0">
              <a:buNone/>
              <a:defRPr sz="1600" b="1"/>
            </a:lvl6pPr>
            <a:lvl7pPr marL="2743103" indent="0">
              <a:buNone/>
              <a:defRPr sz="1600" b="1"/>
            </a:lvl7pPr>
            <a:lvl8pPr marL="3200284" indent="0">
              <a:buNone/>
              <a:defRPr sz="1600" b="1"/>
            </a:lvl8pPr>
            <a:lvl9pPr marL="36574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1684" y="2393579"/>
            <a:ext cx="4876800" cy="34738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11" indent="-344476">
              <a:defRPr sz="1600"/>
            </a:lvl6pPr>
            <a:lvl7pPr marL="2173211" indent="-344476">
              <a:defRPr sz="1600"/>
            </a:lvl7pPr>
            <a:lvl8pPr marL="2173211" indent="-344476">
              <a:defRPr sz="1600"/>
            </a:lvl8pPr>
            <a:lvl9pPr marL="2173211" indent="-34447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02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DCDC-D6BA-4B52-AD7E-AF376B24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10454-C34D-4337-9D9D-6DC0E74A6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356F0-97D3-4A44-AC94-4025DA44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B8599-8110-4188-B32F-ABC288D0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022BD-EF49-42E7-9A43-CE617292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53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7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906" y="457201"/>
            <a:ext cx="475488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190" y="457201"/>
            <a:ext cx="475488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11" indent="-344476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11" indent="-344476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11" indent="-344476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11" indent="-344476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906" y="1828801"/>
            <a:ext cx="475488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1" indent="0">
              <a:buNone/>
              <a:defRPr sz="900"/>
            </a:lvl4pPr>
            <a:lvl5pPr marL="1828734" indent="0">
              <a:buNone/>
              <a:defRPr sz="900"/>
            </a:lvl5pPr>
            <a:lvl6pPr marL="2285918" indent="0">
              <a:buNone/>
              <a:defRPr sz="900"/>
            </a:lvl6pPr>
            <a:lvl7pPr marL="2743103" indent="0">
              <a:buNone/>
              <a:defRPr sz="900"/>
            </a:lvl7pPr>
            <a:lvl8pPr marL="3200284" indent="0">
              <a:buNone/>
              <a:defRPr sz="900"/>
            </a:lvl8pPr>
            <a:lvl9pPr marL="36574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64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57200"/>
            <a:ext cx="475488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22355" y="1676408"/>
            <a:ext cx="396748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4" indent="0">
              <a:buNone/>
              <a:defRPr sz="2000"/>
            </a:lvl5pPr>
            <a:lvl6pPr marL="2285918" indent="0">
              <a:buNone/>
              <a:defRPr sz="2000"/>
            </a:lvl6pPr>
            <a:lvl7pPr marL="2743103" indent="0">
              <a:buNone/>
              <a:defRPr sz="2000"/>
            </a:lvl7pPr>
            <a:lvl8pPr marL="3200284" indent="0">
              <a:buNone/>
              <a:defRPr sz="2000"/>
            </a:lvl8pPr>
            <a:lvl9pPr marL="365746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320" y="1828800"/>
            <a:ext cx="475488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1" indent="0">
              <a:buNone/>
              <a:defRPr sz="900"/>
            </a:lvl4pPr>
            <a:lvl5pPr marL="1828734" indent="0">
              <a:buNone/>
              <a:defRPr sz="900"/>
            </a:lvl5pPr>
            <a:lvl6pPr marL="2285918" indent="0">
              <a:buNone/>
              <a:defRPr sz="900"/>
            </a:lvl6pPr>
            <a:lvl7pPr marL="2743103" indent="0">
              <a:buNone/>
              <a:defRPr sz="900"/>
            </a:lvl7pPr>
            <a:lvl8pPr marL="3200284" indent="0">
              <a:buNone/>
              <a:defRPr sz="900"/>
            </a:lvl8pPr>
            <a:lvl9pPr marL="3657468" indent="0">
              <a:buNone/>
              <a:defRPr sz="900"/>
            </a:lvl9pPr>
          </a:lstStyle>
          <a:p>
            <a:pPr marL="0" lvl="0" indent="0" algn="ctr" defTabSz="914368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51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1" y="3962400"/>
            <a:ext cx="1011428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5948" y="457205"/>
            <a:ext cx="3920116" cy="29400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368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4" indent="0">
              <a:buNone/>
              <a:defRPr sz="2000"/>
            </a:lvl5pPr>
            <a:lvl6pPr marL="2285918" indent="0">
              <a:buNone/>
              <a:defRPr sz="2000"/>
            </a:lvl6pPr>
            <a:lvl7pPr marL="2743103" indent="0">
              <a:buNone/>
              <a:defRPr sz="2000"/>
            </a:lvl7pPr>
            <a:lvl8pPr marL="3200284" indent="0">
              <a:buNone/>
              <a:defRPr sz="2000"/>
            </a:lvl8pPr>
            <a:lvl9pPr marL="365746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321" y="4639235"/>
            <a:ext cx="1011428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1" indent="0">
              <a:buNone/>
              <a:defRPr sz="900"/>
            </a:lvl4pPr>
            <a:lvl5pPr marL="1828734" indent="0">
              <a:buNone/>
              <a:defRPr sz="900"/>
            </a:lvl5pPr>
            <a:lvl6pPr marL="2285918" indent="0">
              <a:buNone/>
              <a:defRPr sz="900"/>
            </a:lvl6pPr>
            <a:lvl7pPr marL="2743103" indent="0">
              <a:buNone/>
              <a:defRPr sz="900"/>
            </a:lvl7pPr>
            <a:lvl8pPr marL="3200284" indent="0">
              <a:buNone/>
              <a:defRPr sz="900"/>
            </a:lvl8pPr>
            <a:lvl9pPr marL="3657468" indent="0">
              <a:buNone/>
              <a:defRPr sz="900"/>
            </a:lvl9pPr>
          </a:lstStyle>
          <a:p>
            <a:pPr marL="0" lvl="0" indent="0" algn="ctr" defTabSz="914368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10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8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158" y="416864"/>
            <a:ext cx="2587812" cy="5607424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4320" y="414021"/>
            <a:ext cx="819311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4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BA92-2CB9-4AC0-91C3-9BB2D4B3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17A23-A621-4839-9024-093C1AD40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B4892-BEE9-4E2A-ABE3-C651AB43F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210B3-C246-4E38-B2EC-13E10D89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D68DE-D5F9-40B1-BB9A-76130F08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3002C-9CEA-48AA-B9EC-45DB82E8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D195-D7C3-414E-9414-FD038C32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33E3E-717C-40D1-9E1D-8BE3AEE8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F2E73-2D50-4479-9458-38A0EB857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0F0DB-6F4A-4CC7-B6D7-E54F0FBE9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277FB-EB7C-4899-9F69-4FE972FF6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23CF5-FF09-4650-9521-B1BD6E31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C7004-EEBE-49B2-AD28-99D98C12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C130A-84B8-4499-8578-D7AC5E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D61E-773F-432F-A120-0A340AE3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99B96-33AF-401D-BC31-F8A47052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39AF1-B711-4797-9BCA-F8382A4F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F36AB-94A9-43F8-814C-44435842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0A8A0-D83F-44F3-8F12-CBC1A905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1ABCF-8CD5-42E8-BCC9-13DFC787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95B07-EA0C-4C0B-A263-1A49CF80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95DE-FC86-43E0-BA1C-DBCADE1B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54C95-F3B1-446E-83CE-5DEAB8D1B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45B2D-C6EE-40E9-B0C4-8D2900DC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9E145-6546-496E-94C2-C72FD9CA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8A028-F04B-461B-A4C9-74974C77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9EE4B-414A-431D-94D1-CAF0C9CD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FD85-B876-4701-BA18-16591F0A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85C60-2EC0-4E4D-93A8-5EB3EB897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4F032-CACF-4281-8B9F-BB9043D1B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232AC-D068-436B-88CE-9639DFA0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1D7C8-F81D-4C47-A4DE-1112B8EA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2A4F0-0788-4914-B0D0-BC46A525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0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B718E-C485-4A57-986E-913F0CF9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536E9-00C2-4D92-B2F7-A7DD3337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75C8A-54B9-4B4C-B93C-027D0A341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7EC9-2753-4A47-8999-24A922D24F8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663B1-DB3E-4316-BA7A-E37E6E721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66BE4-C0BC-4F5B-BD08-24C67F30E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2FF77-C455-4BC1-918F-BF24E4DFF7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28D2C47-C3E9-4DD0-93F4-798F36B19E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584" y="5964464"/>
            <a:ext cx="769632" cy="7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284" y="107577"/>
            <a:ext cx="101092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882588"/>
            <a:ext cx="101092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6908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5/31/2022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38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286" y="107579"/>
            <a:ext cx="101092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6" y="1882588"/>
            <a:ext cx="101092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CA6D18E-40E8-4764-BB5E-ADAEEB56208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655" y="5572815"/>
            <a:ext cx="1140417" cy="11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25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368" rtl="0" eaLnBrk="1" latinLnBrk="0" hangingPunct="1">
        <a:spcBef>
          <a:spcPct val="0"/>
        </a:spcBef>
        <a:buNone/>
        <a:defRPr sz="5599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11" indent="-403211" algn="l" defTabSz="914368" rtl="0" eaLnBrk="1" latinLnBrk="0" hangingPunct="1">
        <a:spcBef>
          <a:spcPts val="2000"/>
        </a:spcBef>
        <a:buFontTx/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22" indent="-403211" algn="l" defTabSz="914368" rtl="0" eaLnBrk="1" latinLnBrk="0" hangingPunct="1">
        <a:spcBef>
          <a:spcPts val="600"/>
        </a:spcBef>
        <a:buFontTx/>
        <a:buBlip>
          <a:blip r:embed="rId16"/>
        </a:buBlip>
        <a:defRPr sz="2201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2959" indent="-336538" algn="l" defTabSz="914368" rtl="0" eaLnBrk="1" latinLnBrk="0" hangingPunct="1">
        <a:spcBef>
          <a:spcPts val="600"/>
        </a:spcBef>
        <a:buFontTx/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196" indent="-349237" algn="l" defTabSz="914368" rtl="0" eaLnBrk="1" latinLnBrk="0" hangingPunct="1">
        <a:spcBef>
          <a:spcPts val="600"/>
        </a:spcBef>
        <a:buFontTx/>
        <a:buBlip>
          <a:blip r:embed="rId16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734" indent="-336538" algn="l" defTabSz="914368" rtl="0" eaLnBrk="1" latinLnBrk="0" hangingPunct="1">
        <a:spcBef>
          <a:spcPts val="600"/>
        </a:spcBef>
        <a:buFontTx/>
        <a:buBlip>
          <a:blip r:embed="rId16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11" indent="-344476" algn="l" defTabSz="914368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098" indent="-344476" algn="l" defTabSz="914368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571" indent="-344476" algn="l" defTabSz="914368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046" indent="-344476" algn="l" defTabSz="914368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1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D57-42F3-4A00-BC9A-82D8FB2C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18" y="557029"/>
            <a:ext cx="12056782" cy="16539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Projectile Motion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CC03-F723-49C4-AA13-5198A09B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16" y="1824469"/>
            <a:ext cx="10582967" cy="39534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In this PPT you will find: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A Do-NOW that will gauge students prior knowledge about one-dimensional and two dimensional motion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Lesson Objectives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A walkthrough of Projectile Motion Characteristics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A Guided Practice Activity that delivers the content in a Q&amp;A format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An Exit Ticket that is designed to assess their grasp on the learning targets presented in the PPT</a:t>
            </a:r>
          </a:p>
        </p:txBody>
      </p:sp>
    </p:spTree>
    <p:extLst>
      <p:ext uri="{BB962C8B-B14F-4D97-AF65-F5344CB8AC3E}">
        <p14:creationId xmlns:p14="http://schemas.microsoft.com/office/powerpoint/2010/main" val="334343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F05B7-3E99-4C3D-84E3-FBA4ACDECC26}"/>
              </a:ext>
            </a:extLst>
          </p:cNvPr>
          <p:cNvSpPr/>
          <p:nvPr/>
        </p:nvSpPr>
        <p:spPr>
          <a:xfrm>
            <a:off x="1464341" y="3965749"/>
            <a:ext cx="1597836" cy="6698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03" y="-301793"/>
            <a:ext cx="11101641" cy="1653988"/>
          </a:xfrm>
        </p:spPr>
        <p:txBody>
          <a:bodyPr/>
          <a:lstStyle/>
          <a:p>
            <a:r>
              <a:rPr lang="en-US" sz="4000" dirty="0"/>
              <a:t>If there are no forces pushing down on it, is there a force pushing it forward </a:t>
            </a:r>
            <a:r>
              <a:rPr lang="en-US" sz="4000" u="sng" dirty="0">
                <a:solidFill>
                  <a:srgbClr val="FFFF00"/>
                </a:solidFill>
              </a:rPr>
              <a:t>DURING</a:t>
            </a:r>
            <a:r>
              <a:rPr lang="en-US" sz="4000" dirty="0"/>
              <a:t> its flight?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2784" b="58733"/>
          <a:stretch/>
        </p:blipFill>
        <p:spPr>
          <a:xfrm>
            <a:off x="270603" y="1089640"/>
            <a:ext cx="7700228" cy="2101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67801-ABD5-4EA4-B930-F76410088CC2}"/>
              </a:ext>
            </a:extLst>
          </p:cNvPr>
          <p:cNvSpPr txBox="1"/>
          <p:nvPr/>
        </p:nvSpPr>
        <p:spPr>
          <a:xfrm>
            <a:off x="1464341" y="3350672"/>
            <a:ext cx="10727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b="1" dirty="0"/>
              <a:t> Yes, you just can’t see it</a:t>
            </a:r>
          </a:p>
          <a:p>
            <a:pPr marL="342900" indent="-342900">
              <a:buAutoNum type="alphaUcPeriod"/>
            </a:pPr>
            <a:r>
              <a:rPr lang="en-US" sz="4000" b="1" dirty="0"/>
              <a:t> No</a:t>
            </a:r>
          </a:p>
          <a:p>
            <a:pPr marL="342900" indent="-342900">
              <a:buAutoNum type="alphaUcPeriod"/>
            </a:pPr>
            <a:r>
              <a:rPr lang="en-US" sz="4000" b="1" dirty="0"/>
              <a:t> The force from the cannon is still pushing it</a:t>
            </a:r>
          </a:p>
        </p:txBody>
      </p:sp>
    </p:spTree>
    <p:extLst>
      <p:ext uri="{BB962C8B-B14F-4D97-AF65-F5344CB8AC3E}">
        <p14:creationId xmlns:p14="http://schemas.microsoft.com/office/powerpoint/2010/main" val="39193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57E2E60-000B-437F-A541-28F6D77E2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37" y="685799"/>
            <a:ext cx="6637818" cy="3823383"/>
          </a:xfrm>
          <a:prstGeom prst="rect">
            <a:avLst/>
          </a:prstGeom>
        </p:spPr>
      </p:pic>
      <p:pic>
        <p:nvPicPr>
          <p:cNvPr id="7" name="Picture 6" descr="Engineering drawing, rectangle&#10;&#10;Description automatically generated">
            <a:extLst>
              <a:ext uri="{FF2B5EF4-FFF2-40B4-BE49-F238E27FC236}">
                <a16:creationId xmlns:a16="http://schemas.microsoft.com/office/drawing/2014/main" id="{A9DD93A2-8E19-4993-928B-8E8A279C4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" y="1615984"/>
            <a:ext cx="4973637" cy="27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1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390E3E-A413-4C76-BA34-DD1170B2FBCE}"/>
              </a:ext>
            </a:extLst>
          </p:cNvPr>
          <p:cNvSpPr/>
          <p:nvPr/>
        </p:nvSpPr>
        <p:spPr>
          <a:xfrm>
            <a:off x="1105771" y="3431686"/>
            <a:ext cx="9346033" cy="1033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89193" cy="1653988"/>
          </a:xfrm>
        </p:spPr>
        <p:txBody>
          <a:bodyPr/>
          <a:lstStyle/>
          <a:p>
            <a:r>
              <a:rPr lang="en-US" sz="4000" dirty="0"/>
              <a:t>If there are NO forces pushing it forward during its flight, what can we assume about its velocity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2784" b="58733"/>
          <a:stretch/>
        </p:blipFill>
        <p:spPr>
          <a:xfrm>
            <a:off x="0" y="1154258"/>
            <a:ext cx="7700228" cy="2101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59EEF9-5AF9-4798-A1EC-BDC9B7276DDD}"/>
              </a:ext>
            </a:extLst>
          </p:cNvPr>
          <p:cNvSpPr txBox="1"/>
          <p:nvPr/>
        </p:nvSpPr>
        <p:spPr>
          <a:xfrm>
            <a:off x="1105772" y="3429000"/>
            <a:ext cx="96862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b="1" dirty="0"/>
              <a:t> It’s velocity is not changing (constant), since there is no force to change it</a:t>
            </a:r>
          </a:p>
          <a:p>
            <a:pPr marL="342900" indent="-342900">
              <a:buAutoNum type="alphaUcPeriod"/>
            </a:pPr>
            <a:r>
              <a:rPr lang="en-US" sz="3200" b="1" dirty="0"/>
              <a:t> It’s velocity is increasing, because no forces acting on it allows it to behave how it wants</a:t>
            </a:r>
          </a:p>
          <a:p>
            <a:pPr marL="342900" indent="-342900">
              <a:buAutoNum type="alphaUcPeriod"/>
            </a:pPr>
            <a:r>
              <a:rPr lang="en-US" sz="3200" b="1" dirty="0"/>
              <a:t> It’s velocity is decreasing because with no force it will slow down</a:t>
            </a:r>
          </a:p>
        </p:txBody>
      </p:sp>
    </p:spTree>
    <p:extLst>
      <p:ext uri="{BB962C8B-B14F-4D97-AF65-F5344CB8AC3E}">
        <p14:creationId xmlns:p14="http://schemas.microsoft.com/office/powerpoint/2010/main" val="97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z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16" y="159953"/>
            <a:ext cx="9435368" cy="6538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8316" y="159953"/>
            <a:ext cx="4840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GRAVITY-FREE ENVIRONMENT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WHAT would happen to the path of this banana once gravity is turned 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A41FB-F2F1-4C1A-A744-37E17246C423}"/>
              </a:ext>
            </a:extLst>
          </p:cNvPr>
          <p:cNvSpPr/>
          <p:nvPr/>
        </p:nvSpPr>
        <p:spPr>
          <a:xfrm>
            <a:off x="3912782" y="5240575"/>
            <a:ext cx="6804837" cy="490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C67B67-78A9-4A03-8FC7-3A4E9BCAC7DA}"/>
              </a:ext>
            </a:extLst>
          </p:cNvPr>
          <p:cNvSpPr txBox="1"/>
          <p:nvPr/>
        </p:nvSpPr>
        <p:spPr>
          <a:xfrm>
            <a:off x="3912782" y="4704907"/>
            <a:ext cx="7509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b="1" dirty="0"/>
              <a:t> The banana will drop straight down</a:t>
            </a:r>
          </a:p>
          <a:p>
            <a:pPr marL="342900" indent="-342900">
              <a:buAutoNum type="alphaUcPeriod"/>
            </a:pPr>
            <a:r>
              <a:rPr lang="en-US" sz="3200" b="1" dirty="0"/>
              <a:t> The banana will follow a curved path</a:t>
            </a:r>
          </a:p>
          <a:p>
            <a:pPr marL="342900" indent="-342900">
              <a:buAutoNum type="alphaUcPeriod"/>
            </a:pPr>
            <a:r>
              <a:rPr lang="en-US" sz="3200" b="1" dirty="0"/>
              <a:t> The banana will go straight up</a:t>
            </a:r>
          </a:p>
        </p:txBody>
      </p:sp>
    </p:spTree>
    <p:extLst>
      <p:ext uri="{BB962C8B-B14F-4D97-AF65-F5344CB8AC3E}">
        <p14:creationId xmlns:p14="http://schemas.microsoft.com/office/powerpoint/2010/main" val="34136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z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00" y="1774201"/>
            <a:ext cx="6751963" cy="4678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4097" y="21391"/>
            <a:ext cx="1242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What causes the curved path in projectile motion???????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3606" y="1036548"/>
            <a:ext cx="594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GRAVITY!!</a:t>
            </a:r>
          </a:p>
        </p:txBody>
      </p:sp>
    </p:spTree>
    <p:extLst>
      <p:ext uri="{BB962C8B-B14F-4D97-AF65-F5344CB8AC3E}">
        <p14:creationId xmlns:p14="http://schemas.microsoft.com/office/powerpoint/2010/main" val="13817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z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00" y="1774201"/>
            <a:ext cx="6751963" cy="4678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2732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Now that gravity is on…is there a force pushing the banana forward DURING its flight?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B7F224-A7E0-48B4-8493-3175F8739E23}"/>
              </a:ext>
            </a:extLst>
          </p:cNvPr>
          <p:cNvSpPr txBox="1"/>
          <p:nvPr/>
        </p:nvSpPr>
        <p:spPr>
          <a:xfrm>
            <a:off x="2253277" y="1235592"/>
            <a:ext cx="8283587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b="1" dirty="0">
                <a:solidFill>
                  <a:schemeClr val="bg1"/>
                </a:solidFill>
              </a:rPr>
              <a:t> No there is still no force pushing it forward</a:t>
            </a:r>
          </a:p>
          <a:p>
            <a:pPr marL="342900" indent="-342900">
              <a:buAutoNum type="alphaUcPeriod"/>
            </a:pPr>
            <a:r>
              <a:rPr lang="en-US" sz="3200" b="1" dirty="0">
                <a:solidFill>
                  <a:schemeClr val="bg1"/>
                </a:solidFill>
              </a:rPr>
              <a:t>Yes, gravity is now pushing it forward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47D00-5379-4A55-AD84-982F404716BA}"/>
              </a:ext>
            </a:extLst>
          </p:cNvPr>
          <p:cNvSpPr/>
          <p:nvPr/>
        </p:nvSpPr>
        <p:spPr>
          <a:xfrm>
            <a:off x="2179674" y="1774201"/>
            <a:ext cx="7325833" cy="533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z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51" y="1495632"/>
            <a:ext cx="7644271" cy="5296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8699" y="28039"/>
            <a:ext cx="663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andara"/>
                <a:ea typeface="+mn-ea"/>
                <a:cs typeface="+mn-cs"/>
              </a:rPr>
              <a:t>Soo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andara"/>
                <a:ea typeface="+mn-ea"/>
                <a:cs typeface="+mn-cs"/>
              </a:rPr>
              <a:t>, is velocity changing in the X-direction?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197" y="489704"/>
            <a:ext cx="9236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A. YES! </a:t>
            </a:r>
            <a:r>
              <a:rPr lang="en-US" sz="2800" b="1" u="sng" noProof="0" dirty="0">
                <a:solidFill>
                  <a:srgbClr val="FFFF00"/>
                </a:solidFill>
                <a:latin typeface="Candara"/>
              </a:rPr>
              <a:t>Velocity can increase with no forces acting on it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B. NO! The Horizontal velocity is constant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1197" y="4905950"/>
            <a:ext cx="663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Is velocity changing in the Y-direction?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DF0288-DD4C-4E04-860A-1B312C3745ED}"/>
              </a:ext>
            </a:extLst>
          </p:cNvPr>
          <p:cNvSpPr/>
          <p:nvPr/>
        </p:nvSpPr>
        <p:spPr>
          <a:xfrm>
            <a:off x="1566469" y="871070"/>
            <a:ext cx="7325833" cy="533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z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16" y="2101816"/>
            <a:ext cx="6631366" cy="459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8699" y="28039"/>
            <a:ext cx="663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andara"/>
                <a:ea typeface="+mn-ea"/>
                <a:cs typeface="+mn-cs"/>
              </a:rPr>
              <a:t>Soo, is velocity changing in the Y-direction?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1950" y="450027"/>
            <a:ext cx="7871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A. YES! </a:t>
            </a:r>
            <a:r>
              <a:rPr lang="en-US" sz="2800" b="1" u="sng" dirty="0">
                <a:solidFill>
                  <a:srgbClr val="FFFF00"/>
                </a:solidFill>
                <a:latin typeface="Candara"/>
              </a:rPr>
              <a:t>Because Gravity IS pulling it downward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B. NO! </a:t>
            </a:r>
            <a:r>
              <a:rPr lang="en-US" sz="2800" b="1" u="sng" dirty="0">
                <a:solidFill>
                  <a:srgbClr val="FFFF00"/>
                </a:solidFill>
                <a:latin typeface="Candara"/>
              </a:rPr>
              <a:t>If the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Horizontal velocity is constant, then Vertical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velocity is constant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1197" y="4905950"/>
            <a:ext cx="663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Is velocity changing in the Y-direction?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DF0288-DD4C-4E04-860A-1B312C3745ED}"/>
              </a:ext>
            </a:extLst>
          </p:cNvPr>
          <p:cNvSpPr/>
          <p:nvPr/>
        </p:nvSpPr>
        <p:spPr>
          <a:xfrm>
            <a:off x="1881950" y="489704"/>
            <a:ext cx="7325833" cy="533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50" y="802960"/>
            <a:ext cx="8675348" cy="5801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7AB805-3191-4467-A9FC-4C62039EFE48}"/>
              </a:ext>
            </a:extLst>
          </p:cNvPr>
          <p:cNvSpPr txBox="1"/>
          <p:nvPr/>
        </p:nvSpPr>
        <p:spPr>
          <a:xfrm>
            <a:off x="1244009" y="106326"/>
            <a:ext cx="932475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notice about Vx in this picture? +pp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06D98-0F7F-4E45-B958-862F6CFF9F74}"/>
              </a:ext>
            </a:extLst>
          </p:cNvPr>
          <p:cNvSpPr txBox="1"/>
          <p:nvPr/>
        </p:nvSpPr>
        <p:spPr>
          <a:xfrm>
            <a:off x="7779079" y="1081796"/>
            <a:ext cx="2700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Why is this happening?</a:t>
            </a:r>
          </a:p>
        </p:txBody>
      </p:sp>
    </p:spTree>
    <p:extLst>
      <p:ext uri="{BB962C8B-B14F-4D97-AF65-F5344CB8AC3E}">
        <p14:creationId xmlns:p14="http://schemas.microsoft.com/office/powerpoint/2010/main" val="74603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50" y="802960"/>
            <a:ext cx="8675348" cy="5801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7AB805-3191-4467-A9FC-4C62039EFE48}"/>
              </a:ext>
            </a:extLst>
          </p:cNvPr>
          <p:cNvSpPr txBox="1"/>
          <p:nvPr/>
        </p:nvSpPr>
        <p:spPr>
          <a:xfrm>
            <a:off x="1244009" y="106326"/>
            <a:ext cx="932475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notice about </a:t>
            </a:r>
            <a:r>
              <a:rPr lang="en-US" sz="3200" b="1" dirty="0" err="1"/>
              <a:t>Vy</a:t>
            </a:r>
            <a:r>
              <a:rPr lang="en-US" sz="3200" b="1" dirty="0"/>
              <a:t> in this picture? +pp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06D98-0F7F-4E45-B958-862F6CFF9F74}"/>
              </a:ext>
            </a:extLst>
          </p:cNvPr>
          <p:cNvSpPr txBox="1"/>
          <p:nvPr/>
        </p:nvSpPr>
        <p:spPr>
          <a:xfrm>
            <a:off x="7779079" y="1081796"/>
            <a:ext cx="2700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Why is this happening?</a:t>
            </a:r>
          </a:p>
        </p:txBody>
      </p:sp>
    </p:spTree>
    <p:extLst>
      <p:ext uri="{BB962C8B-B14F-4D97-AF65-F5344CB8AC3E}">
        <p14:creationId xmlns:p14="http://schemas.microsoft.com/office/powerpoint/2010/main" val="23632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CC92-9910-4940-B5E8-5FCDFB2D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335" y="-148437"/>
            <a:ext cx="5641514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highlight>
                  <a:srgbClr val="FFFF00"/>
                </a:highlight>
              </a:rPr>
              <a:t>PHYSICS DO-NOW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49780-5F21-446A-9929-2F514970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14" y="1062917"/>
            <a:ext cx="6115247" cy="4982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1) What does it mean for something to be VERTICAL?</a:t>
            </a:r>
          </a:p>
          <a:p>
            <a:pPr marL="0" indent="0">
              <a:buNone/>
            </a:pPr>
            <a:r>
              <a:rPr lang="en-US" sz="3600" dirty="0"/>
              <a:t>2) What does it mean to be horizontal?</a:t>
            </a:r>
          </a:p>
          <a:p>
            <a:pPr marL="0" indent="0">
              <a:buNone/>
            </a:pPr>
            <a:r>
              <a:rPr lang="en-US" sz="3600" dirty="0"/>
              <a:t>3) Is the cannon shooting HORIZONTALLY or VERTICALLY?</a:t>
            </a:r>
          </a:p>
          <a:p>
            <a:pPr marL="0" indent="0">
              <a:buNone/>
            </a:pPr>
            <a:r>
              <a:rPr lang="en-US" sz="3600" dirty="0"/>
              <a:t>3) Is your notebook organized? It should be, because when I check today’s Do-Now I’m checking your notebook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F33A0-76D9-4D3A-820F-BF855F9C8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784" b="58733"/>
          <a:stretch/>
        </p:blipFill>
        <p:spPr>
          <a:xfrm>
            <a:off x="5500179" y="0"/>
            <a:ext cx="6691821" cy="18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9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42" y="-639543"/>
            <a:ext cx="11074344" cy="1653988"/>
          </a:xfrm>
        </p:spPr>
        <p:txBody>
          <a:bodyPr/>
          <a:lstStyle/>
          <a:p>
            <a:r>
              <a:rPr lang="en-US" sz="3600" dirty="0"/>
              <a:t>Projectile Motion is TWO dimensional!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196" y="488871"/>
            <a:ext cx="5067300" cy="303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759" y="428178"/>
            <a:ext cx="48396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Projectiles are traveling in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two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 dimensions, therefore have velocity on the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 axis at.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the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same time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Its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horizontal velocity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is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constant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 because there are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no forces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 acting on it in the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-direction.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Its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vertical velocity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) is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changing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 due to the force of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gravity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. It changes at a rate of -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9.81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Candara"/>
                <a:ea typeface="+mn-ea"/>
                <a:cs typeface="+mn-cs"/>
              </a:rPr>
              <a:t>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/s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* All aforementioned notes are ignoring air resistance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197" y="3524171"/>
            <a:ext cx="50948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1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03" r="13915" b="19639"/>
          <a:stretch/>
        </p:blipFill>
        <p:spPr>
          <a:xfrm>
            <a:off x="-674180" y="0"/>
            <a:ext cx="11411310" cy="635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106" y="22909"/>
            <a:ext cx="7706357" cy="959718"/>
          </a:xfrm>
        </p:spPr>
        <p:txBody>
          <a:bodyPr>
            <a:normAutofit fontScale="90000"/>
          </a:bodyPr>
          <a:lstStyle/>
          <a:p>
            <a:r>
              <a:rPr lang="en-US" sz="6600" b="1" u="sng" dirty="0">
                <a:highlight>
                  <a:srgbClr val="FFFF00"/>
                </a:highlight>
              </a:rPr>
              <a:t>Physics Exit Ticket_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702" y="1721921"/>
            <a:ext cx="9505544" cy="6376038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2800" b="1" dirty="0"/>
              <a:t>What mathematical curve does a projectile’s trajectory follow?</a:t>
            </a:r>
          </a:p>
          <a:p>
            <a:pPr marL="457200" indent="-457200">
              <a:buAutoNum type="arabicParenR"/>
            </a:pPr>
            <a:r>
              <a:rPr lang="en-US" sz="2800" b="1" dirty="0"/>
              <a:t>What causes the parabolic shape of projectile’s trajectory?</a:t>
            </a:r>
          </a:p>
          <a:p>
            <a:pPr marL="457200" indent="-457200">
              <a:buAutoNum type="arabicParenR"/>
            </a:pPr>
            <a:r>
              <a:rPr lang="en-US" sz="2800" b="1" dirty="0"/>
              <a:t>What do we know about the horizontal velocity of this cannon and why?</a:t>
            </a:r>
          </a:p>
          <a:p>
            <a:pPr marL="457200" indent="-457200">
              <a:buAutoNum type="arabicParenR"/>
            </a:pPr>
            <a:r>
              <a:rPr lang="en-US" sz="2800" b="1" dirty="0"/>
              <a:t>If the initial velocity on the X axis is 4m/s, what is the velocity on the x axis at points A &amp; B?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A90AE-1010-4870-A63D-15E27CC72BA2}"/>
              </a:ext>
            </a:extLst>
          </p:cNvPr>
          <p:cNvSpPr txBox="1"/>
          <p:nvPr/>
        </p:nvSpPr>
        <p:spPr>
          <a:xfrm>
            <a:off x="2030818" y="208298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x</a:t>
            </a:r>
            <a:r>
              <a:rPr lang="en-US" b="1" dirty="0"/>
              <a:t>= 4m/s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B2245F-287F-4EDC-BB27-65A6DDAFBAEE}"/>
              </a:ext>
            </a:extLst>
          </p:cNvPr>
          <p:cNvCxnSpPr/>
          <p:nvPr/>
        </p:nvCxnSpPr>
        <p:spPr>
          <a:xfrm>
            <a:off x="2169042" y="588760"/>
            <a:ext cx="8612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0B3589-B866-4748-A289-91593105AFF8}"/>
              </a:ext>
            </a:extLst>
          </p:cNvPr>
          <p:cNvSpPr txBox="1"/>
          <p:nvPr/>
        </p:nvSpPr>
        <p:spPr>
          <a:xfrm>
            <a:off x="5938757" y="1139008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x</a:t>
            </a:r>
            <a:r>
              <a:rPr lang="en-US" b="1" dirty="0"/>
              <a:t>= ???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AFFD9-8E04-4C12-A23C-8A0CCF93583F}"/>
              </a:ext>
            </a:extLst>
          </p:cNvPr>
          <p:cNvSpPr txBox="1"/>
          <p:nvPr/>
        </p:nvSpPr>
        <p:spPr>
          <a:xfrm>
            <a:off x="7899426" y="2325277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x</a:t>
            </a:r>
            <a:r>
              <a:rPr lang="en-US" b="1" dirty="0"/>
              <a:t>= ???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A37F05-F9F1-47E1-9600-194D0B23502D}"/>
              </a:ext>
            </a:extLst>
          </p:cNvPr>
          <p:cNvSpPr txBox="1"/>
          <p:nvPr/>
        </p:nvSpPr>
        <p:spPr>
          <a:xfrm>
            <a:off x="5507646" y="1029908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A923D-30C5-4B1D-83C1-8FC80A5E96A4}"/>
              </a:ext>
            </a:extLst>
          </p:cNvPr>
          <p:cNvSpPr txBox="1"/>
          <p:nvPr/>
        </p:nvSpPr>
        <p:spPr>
          <a:xfrm>
            <a:off x="7215313" y="2348233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0568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nnon_on_cliff_angle.gif">
            <a:extLst>
              <a:ext uri="{FF2B5EF4-FFF2-40B4-BE49-F238E27FC236}">
                <a16:creationId xmlns:a16="http://schemas.microsoft.com/office/drawing/2014/main" id="{E44E2FF3-851F-44D8-B9C9-E0D572EFA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25" y="0"/>
            <a:ext cx="5091875" cy="3322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E90DF-349D-4E0A-A8A1-97FD406F5C97}"/>
              </a:ext>
            </a:extLst>
          </p:cNvPr>
          <p:cNvSpPr txBox="1"/>
          <p:nvPr/>
        </p:nvSpPr>
        <p:spPr>
          <a:xfrm>
            <a:off x="712381" y="0"/>
            <a:ext cx="5091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YOU SHOULD LEARN TODAY!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B91DE-985C-42AF-BDD8-4A0A57318913}"/>
              </a:ext>
            </a:extLst>
          </p:cNvPr>
          <p:cNvSpPr txBox="1"/>
          <p:nvPr/>
        </p:nvSpPr>
        <p:spPr>
          <a:xfrm>
            <a:off x="0" y="1450485"/>
            <a:ext cx="6014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Differentiate between 1 &amp; 2 Dimensional Motion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the characteristics and conditions of Projectile 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26534-077E-4246-AE6A-638A1C9D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480" y="3322945"/>
            <a:ext cx="5437313" cy="34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amp&#10;&#10;Description automatically generated">
            <a:extLst>
              <a:ext uri="{FF2B5EF4-FFF2-40B4-BE49-F238E27FC236}">
                <a16:creationId xmlns:a16="http://schemas.microsoft.com/office/drawing/2014/main" id="{72E2878C-138B-466A-AFC0-7A7CFF294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60" y="0"/>
            <a:ext cx="1639179" cy="3278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A18023-6432-4954-AA00-EEEAC7BCD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87" y="71991"/>
            <a:ext cx="6431735" cy="3134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D52826-A89C-4E59-93B0-7AAF6A42A43F}"/>
              </a:ext>
            </a:extLst>
          </p:cNvPr>
          <p:cNvSpPr txBox="1"/>
          <p:nvPr/>
        </p:nvSpPr>
        <p:spPr>
          <a:xfrm>
            <a:off x="875211" y="4323806"/>
            <a:ext cx="1109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1-DIMENSIONAL MOTION</a:t>
            </a:r>
          </a:p>
        </p:txBody>
      </p:sp>
    </p:spTree>
    <p:extLst>
      <p:ext uri="{BB962C8B-B14F-4D97-AF65-F5344CB8AC3E}">
        <p14:creationId xmlns:p14="http://schemas.microsoft.com/office/powerpoint/2010/main" val="180450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463" y="-416970"/>
            <a:ext cx="7581901" cy="1653988"/>
          </a:xfrm>
        </p:spPr>
        <p:txBody>
          <a:bodyPr/>
          <a:lstStyle/>
          <a:p>
            <a:r>
              <a:rPr lang="en-US" sz="4400" dirty="0"/>
              <a:t>What game is this?</a:t>
            </a:r>
          </a:p>
        </p:txBody>
      </p:sp>
      <p:pic>
        <p:nvPicPr>
          <p:cNvPr id="6" name="Picture 5" descr="angry-birds-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92" y="971628"/>
            <a:ext cx="5679622" cy="340777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03462" y="4379401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ndara"/>
                <a:ea typeface="+mj-ea"/>
                <a:cs typeface="+mj-cs"/>
              </a:rPr>
              <a:t>ANGRY BIRDS</a:t>
            </a:r>
          </a:p>
        </p:txBody>
      </p:sp>
    </p:spTree>
    <p:extLst>
      <p:ext uri="{BB962C8B-B14F-4D97-AF65-F5344CB8AC3E}">
        <p14:creationId xmlns:p14="http://schemas.microsoft.com/office/powerpoint/2010/main" val="22965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2652" y="-300856"/>
            <a:ext cx="12660766" cy="1653988"/>
          </a:xfrm>
        </p:spPr>
        <p:txBody>
          <a:bodyPr/>
          <a:lstStyle/>
          <a:p>
            <a:r>
              <a:rPr lang="en-US" sz="6000" dirty="0"/>
              <a:t>Is this bird moving up or forward?</a:t>
            </a:r>
          </a:p>
        </p:txBody>
      </p:sp>
      <p:pic>
        <p:nvPicPr>
          <p:cNvPr id="6" name="Picture 5" descr="angry-birds-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92" y="971628"/>
            <a:ext cx="5679622" cy="340777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03462" y="4379401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ndara"/>
                <a:ea typeface="+mj-ea"/>
                <a:cs typeface="+mj-cs"/>
              </a:rPr>
              <a:t>BOTH!</a:t>
            </a:r>
          </a:p>
        </p:txBody>
      </p:sp>
    </p:spTree>
    <p:extLst>
      <p:ext uri="{BB962C8B-B14F-4D97-AF65-F5344CB8AC3E}">
        <p14:creationId xmlns:p14="http://schemas.microsoft.com/office/powerpoint/2010/main" val="12262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359" y="-380657"/>
            <a:ext cx="7581901" cy="1653988"/>
          </a:xfrm>
        </p:spPr>
        <p:txBody>
          <a:bodyPr/>
          <a:lstStyle/>
          <a:p>
            <a:r>
              <a:rPr lang="en-US" sz="4800" dirty="0"/>
              <a:t>What is Projectile Motion?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38" y="62738"/>
            <a:ext cx="4477310" cy="6795261"/>
          </a:xfrm>
        </p:spPr>
        <p:txBody>
          <a:bodyPr>
            <a:no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3200" dirty="0"/>
              <a:t>Objects that are </a:t>
            </a:r>
            <a:r>
              <a:rPr lang="en-US" sz="3200" u="sng" dirty="0">
                <a:solidFill>
                  <a:srgbClr val="FFFF00"/>
                </a:solidFill>
              </a:rPr>
              <a:t>thrown</a:t>
            </a:r>
            <a:r>
              <a:rPr lang="en-US" sz="3200" dirty="0"/>
              <a:t> or </a:t>
            </a:r>
            <a:r>
              <a:rPr lang="en-US" sz="3200" u="sng" dirty="0">
                <a:solidFill>
                  <a:srgbClr val="FFFF00"/>
                </a:solidFill>
              </a:rPr>
              <a:t>launched</a:t>
            </a:r>
            <a:r>
              <a:rPr lang="en-US" sz="3200" dirty="0"/>
              <a:t> in the air and are subject to </a:t>
            </a:r>
            <a:r>
              <a:rPr lang="en-US" sz="3200" u="sng" dirty="0">
                <a:solidFill>
                  <a:srgbClr val="FFFF00"/>
                </a:solidFill>
              </a:rPr>
              <a:t>gravity</a:t>
            </a:r>
            <a:r>
              <a:rPr lang="en-US" sz="3200" dirty="0"/>
              <a:t> are called </a:t>
            </a:r>
            <a:r>
              <a:rPr lang="en-US" sz="3200" u="sng" dirty="0">
                <a:solidFill>
                  <a:srgbClr val="FFFF00"/>
                </a:solidFill>
              </a:rPr>
              <a:t>projectiles</a:t>
            </a:r>
            <a:r>
              <a:rPr lang="en-US" sz="3200" dirty="0"/>
              <a:t>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3200" u="sng" dirty="0">
                <a:solidFill>
                  <a:srgbClr val="FFFF00"/>
                </a:solidFill>
              </a:rPr>
              <a:t>Projectile Motion </a:t>
            </a:r>
            <a:r>
              <a:rPr lang="en-US" sz="3200" dirty="0"/>
              <a:t>is the </a:t>
            </a:r>
            <a:r>
              <a:rPr lang="en-US" sz="3200" u="sng" dirty="0">
                <a:solidFill>
                  <a:srgbClr val="FFFF00"/>
                </a:solidFill>
              </a:rPr>
              <a:t>curved</a:t>
            </a:r>
            <a:r>
              <a:rPr lang="en-US" sz="3200" dirty="0"/>
              <a:t> path that an object follows when </a:t>
            </a:r>
            <a:r>
              <a:rPr lang="en-US" sz="3200" u="sng" dirty="0">
                <a:solidFill>
                  <a:srgbClr val="FFFF00"/>
                </a:solidFill>
              </a:rPr>
              <a:t>thrown</a:t>
            </a:r>
            <a:r>
              <a:rPr lang="en-US" sz="3200" dirty="0"/>
              <a:t>, launched, or otherwise projected near the surface of </a:t>
            </a:r>
            <a:r>
              <a:rPr lang="en-US" sz="3200" u="sng" dirty="0">
                <a:solidFill>
                  <a:srgbClr val="FFFF00"/>
                </a:solidFill>
              </a:rPr>
              <a:t>Earth</a:t>
            </a:r>
          </a:p>
        </p:txBody>
      </p:sp>
      <p:pic>
        <p:nvPicPr>
          <p:cNvPr id="5" name="Picture 4" descr="projecti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54" y="4379893"/>
            <a:ext cx="7247130" cy="2266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9781" y="1644486"/>
            <a:ext cx="2792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The path of a projectile curve is called a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parabola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26272B-CD98-4F0F-BC69-E325EC0AB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945" y="751737"/>
            <a:ext cx="5274271" cy="33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1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38F307-EF5B-404F-9A30-FBBC1A8E3B1D}"/>
              </a:ext>
            </a:extLst>
          </p:cNvPr>
          <p:cNvSpPr/>
          <p:nvPr/>
        </p:nvSpPr>
        <p:spPr>
          <a:xfrm>
            <a:off x="2700670" y="3030279"/>
            <a:ext cx="7549116" cy="6698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399" y="-292608"/>
            <a:ext cx="10109201" cy="1653988"/>
          </a:xfrm>
        </p:spPr>
        <p:txBody>
          <a:bodyPr/>
          <a:lstStyle/>
          <a:p>
            <a:r>
              <a:rPr lang="en-US" sz="4000" dirty="0"/>
              <a:t>WHAT would happen if a cannonball was shot out of this cannon with NO gravity present?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8760" b="58733"/>
          <a:stretch/>
        </p:blipFill>
        <p:spPr>
          <a:xfrm>
            <a:off x="453406" y="1126998"/>
            <a:ext cx="1682384" cy="2101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355C8F-E25B-4FDA-BD21-9404BDAE7784}"/>
              </a:ext>
            </a:extLst>
          </p:cNvPr>
          <p:cNvSpPr txBox="1"/>
          <p:nvPr/>
        </p:nvSpPr>
        <p:spPr>
          <a:xfrm>
            <a:off x="2838893" y="2041450"/>
            <a:ext cx="79531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5400" b="1" dirty="0"/>
              <a:t> It will float</a:t>
            </a:r>
          </a:p>
          <a:p>
            <a:pPr marL="342900" indent="-342900">
              <a:buAutoNum type="alphaUcPeriod"/>
            </a:pPr>
            <a:r>
              <a:rPr lang="en-US" sz="5400" b="1" dirty="0"/>
              <a:t> Move in a straight line</a:t>
            </a:r>
          </a:p>
          <a:p>
            <a:pPr marL="342900" indent="-342900">
              <a:buAutoNum type="alphaUcPeriod"/>
            </a:pPr>
            <a:r>
              <a:rPr lang="en-US" sz="5400" b="1" dirty="0"/>
              <a:t> Fall straight down</a:t>
            </a:r>
          </a:p>
        </p:txBody>
      </p:sp>
    </p:spTree>
    <p:extLst>
      <p:ext uri="{BB962C8B-B14F-4D97-AF65-F5344CB8AC3E}">
        <p14:creationId xmlns:p14="http://schemas.microsoft.com/office/powerpoint/2010/main" val="6036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EB8C3E-2B4D-47A4-9462-DB3B279C9764}"/>
              </a:ext>
            </a:extLst>
          </p:cNvPr>
          <p:cNvSpPr/>
          <p:nvPr/>
        </p:nvSpPr>
        <p:spPr>
          <a:xfrm>
            <a:off x="1443075" y="4596045"/>
            <a:ext cx="9263318" cy="6698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399" y="-258183"/>
            <a:ext cx="10109201" cy="1653988"/>
          </a:xfrm>
        </p:spPr>
        <p:txBody>
          <a:bodyPr/>
          <a:lstStyle/>
          <a:p>
            <a:r>
              <a:rPr lang="en-US" sz="4000" dirty="0"/>
              <a:t>WHY would this happen? (Think about forces that would be acting on the cannon)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2784" b="58733"/>
          <a:stretch/>
        </p:blipFill>
        <p:spPr>
          <a:xfrm>
            <a:off x="233950" y="1163574"/>
            <a:ext cx="7700228" cy="2101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922F0-4F74-4F5B-B8FD-431ADF4DEA70}"/>
              </a:ext>
            </a:extLst>
          </p:cNvPr>
          <p:cNvSpPr txBox="1"/>
          <p:nvPr/>
        </p:nvSpPr>
        <p:spPr>
          <a:xfrm>
            <a:off x="1464341" y="3350672"/>
            <a:ext cx="9686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b="1" dirty="0"/>
              <a:t> Harry Potter used </a:t>
            </a:r>
            <a:r>
              <a:rPr lang="en-US" sz="4000" b="1" dirty="0" err="1"/>
              <a:t>Wingardium</a:t>
            </a:r>
            <a:r>
              <a:rPr lang="en-US" sz="4000" b="1" dirty="0"/>
              <a:t> </a:t>
            </a:r>
            <a:r>
              <a:rPr lang="en-US" sz="4000" b="1" dirty="0" err="1"/>
              <a:t>Leviosa</a:t>
            </a:r>
            <a:endParaRPr lang="en-US" sz="4000" b="1" dirty="0"/>
          </a:p>
          <a:p>
            <a:pPr marL="342900" indent="-342900">
              <a:buAutoNum type="alphaUcPeriod"/>
            </a:pPr>
            <a:r>
              <a:rPr lang="en-US" sz="4000" b="1" dirty="0"/>
              <a:t> The devil is loose</a:t>
            </a:r>
          </a:p>
          <a:p>
            <a:pPr marL="342900" indent="-342900">
              <a:buAutoNum type="alphaUcPeriod"/>
            </a:pPr>
            <a:r>
              <a:rPr lang="en-US" sz="4000" b="1" dirty="0"/>
              <a:t> No gravity present to pull it downward</a:t>
            </a:r>
          </a:p>
          <a:p>
            <a:pPr marL="342900" indent="-342900">
              <a:buAutoNum type="alphaUcPeriod"/>
            </a:pPr>
            <a:r>
              <a:rPr lang="en-US" sz="4000" b="1" dirty="0"/>
              <a:t> Energy from cannon was too strong</a:t>
            </a:r>
          </a:p>
        </p:txBody>
      </p:sp>
    </p:spTree>
    <p:extLst>
      <p:ext uri="{BB962C8B-B14F-4D97-AF65-F5344CB8AC3E}">
        <p14:creationId xmlns:p14="http://schemas.microsoft.com/office/powerpoint/2010/main" val="27860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A712A680D7C4FA1A09EABFFF9671F" ma:contentTypeVersion="2" ma:contentTypeDescription="Create a new document." ma:contentTypeScope="" ma:versionID="1542781871be5eb48ba45d5594aa8baa">
  <xsd:schema xmlns:xsd="http://www.w3.org/2001/XMLSchema" xmlns:xs="http://www.w3.org/2001/XMLSchema" xmlns:p="http://schemas.microsoft.com/office/2006/metadata/properties" xmlns:ns2="13f4e0ea-5f0a-4020-a959-aca5cd0b3833" targetNamespace="http://schemas.microsoft.com/office/2006/metadata/properties" ma:root="true" ma:fieldsID="5d13517addd452ced24c09effcfd996a" ns2:_="">
    <xsd:import namespace="13f4e0ea-5f0a-4020-a959-aca5cd0b3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4e0ea-5f0a-4020-a959-aca5cd0b3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CA5DB9-4523-4BA9-9B1D-A29641C69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f4e0ea-5f0a-4020-a959-aca5cd0b38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B6F785-BB66-4DED-818A-313B2F245F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C3C800-F522-4237-8F35-1D5FD98417F3}">
  <ds:schemaRefs>
    <ds:schemaRef ds:uri="http://purl.org/dc/dcmitype/"/>
    <ds:schemaRef ds:uri="http://schemas.microsoft.com/office/2006/documentManagement/types"/>
    <ds:schemaRef ds:uri="http://purl.org/dc/elements/1.1/"/>
    <ds:schemaRef ds:uri="13f4e0ea-5f0a-4020-a959-aca5cd0b3833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7405</TotalTime>
  <Words>758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Wingdings</vt:lpstr>
      <vt:lpstr>Office Theme</vt:lpstr>
      <vt:lpstr>4_Orbit</vt:lpstr>
      <vt:lpstr>1_Orbit</vt:lpstr>
      <vt:lpstr>Projectile Motion BASICS</vt:lpstr>
      <vt:lpstr>PHYSICS DO-NOW</vt:lpstr>
      <vt:lpstr>PowerPoint Presentation</vt:lpstr>
      <vt:lpstr>PowerPoint Presentation</vt:lpstr>
      <vt:lpstr>What game is this?</vt:lpstr>
      <vt:lpstr>Is this bird moving up or forward?</vt:lpstr>
      <vt:lpstr>What is Projectile Motion?</vt:lpstr>
      <vt:lpstr>WHAT would happen if a cannonball was shot out of this cannon with NO gravity present?</vt:lpstr>
      <vt:lpstr>WHY would this happen? (Think about forces that would be acting on the cannon)</vt:lpstr>
      <vt:lpstr>If there are no forces pushing down on it, is there a force pushing it forward DURING its flight?</vt:lpstr>
      <vt:lpstr>PowerPoint Presentation</vt:lpstr>
      <vt:lpstr>If there are NO forces pushing it forward during its flight, what can we assume about its velocity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Projectile Motion is TWO dimensional!</vt:lpstr>
      <vt:lpstr>Physics Exit Ticket_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Tamir Mickens</dc:creator>
  <cp:lastModifiedBy>Mickens, Tamir A</cp:lastModifiedBy>
  <cp:revision>72</cp:revision>
  <dcterms:created xsi:type="dcterms:W3CDTF">2020-10-21T12:50:23Z</dcterms:created>
  <dcterms:modified xsi:type="dcterms:W3CDTF">2022-05-31T16:13:52Z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0x01010046EA712A680D7C4FA1A09EABFFF9671F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etDate">
    <vt:lpwstr>2021-11-12T12:58:37Z</vt:lpwstr>
  </property>
  <property fmtid="{D5CDD505-2E9C-101B-9397-08002B2CF9AE}" pid="5" name="MSIP_Label_0ee3c538-ec52-435f-ae58-017644bd9513_Method">
    <vt:lpwstr>Standard</vt:lpwstr>
  </property>
  <property fmtid="{D5CDD505-2E9C-101B-9397-08002B2CF9AE}" pid="6" name="MSIP_Label_0ee3c538-ec52-435f-ae58-017644bd9513_Name">
    <vt:lpwstr>0ee3c538-ec52-435f-ae58-017644bd9513</vt:lpwstr>
  </property>
  <property fmtid="{D5CDD505-2E9C-101B-9397-08002B2CF9AE}" pid="7" name="MSIP_Label_0ee3c538-ec52-435f-ae58-017644bd9513_SiteId">
    <vt:lpwstr>0cdcb198-8169-4b70-ba9f-da7e3ba700c2</vt:lpwstr>
  </property>
  <property fmtid="{D5CDD505-2E9C-101B-9397-08002B2CF9AE}" pid="8" name="MSIP_Label_0ee3c538-ec52-435f-ae58-017644bd9513_ActionId">
    <vt:lpwstr>e789a9ef-558a-49eb-a963-11a127cf2d6c</vt:lpwstr>
  </property>
  <property fmtid="{D5CDD505-2E9C-101B-9397-08002B2CF9AE}" pid="9" name="MSIP_Label_0ee3c538-ec52-435f-ae58-017644bd9513_ContentBits">
    <vt:lpwstr>0</vt:lpwstr>
  </property>
</Properties>
</file>