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  <p:sldMasterId id="2147483697" r:id="rId6"/>
  </p:sldMasterIdLst>
  <p:sldIdLst>
    <p:sldId id="540" r:id="rId7"/>
    <p:sldId id="257" r:id="rId8"/>
    <p:sldId id="259" r:id="rId9"/>
    <p:sldId id="261" r:id="rId10"/>
    <p:sldId id="260" r:id="rId11"/>
    <p:sldId id="554" r:id="rId12"/>
    <p:sldId id="264" r:id="rId13"/>
    <p:sldId id="322" r:id="rId14"/>
    <p:sldId id="597" r:id="rId15"/>
    <p:sldId id="389" r:id="rId16"/>
    <p:sldId id="556" r:id="rId17"/>
    <p:sldId id="557" r:id="rId18"/>
    <p:sldId id="558" r:id="rId19"/>
    <p:sldId id="575" r:id="rId20"/>
    <p:sldId id="559" r:id="rId21"/>
    <p:sldId id="560" r:id="rId22"/>
    <p:sldId id="576" r:id="rId23"/>
    <p:sldId id="577" r:id="rId24"/>
    <p:sldId id="578" r:id="rId25"/>
    <p:sldId id="263" r:id="rId26"/>
    <p:sldId id="561" r:id="rId27"/>
    <p:sldId id="562" r:id="rId28"/>
    <p:sldId id="579" r:id="rId29"/>
    <p:sldId id="580" r:id="rId30"/>
    <p:sldId id="602" r:id="rId31"/>
    <p:sldId id="584" r:id="rId32"/>
    <p:sldId id="585" r:id="rId33"/>
    <p:sldId id="582" r:id="rId34"/>
    <p:sldId id="563" r:id="rId35"/>
    <p:sldId id="564" r:id="rId36"/>
    <p:sldId id="565" r:id="rId37"/>
    <p:sldId id="566" r:id="rId38"/>
    <p:sldId id="258" r:id="rId39"/>
    <p:sldId id="586" r:id="rId40"/>
    <p:sldId id="567" r:id="rId41"/>
    <p:sldId id="587" r:id="rId42"/>
    <p:sldId id="589" r:id="rId43"/>
    <p:sldId id="590" r:id="rId44"/>
    <p:sldId id="568" r:id="rId45"/>
    <p:sldId id="569" r:id="rId46"/>
    <p:sldId id="588" r:id="rId47"/>
    <p:sldId id="570" r:id="rId48"/>
    <p:sldId id="571" r:id="rId49"/>
    <p:sldId id="572" r:id="rId50"/>
    <p:sldId id="573" r:id="rId51"/>
    <p:sldId id="574" r:id="rId52"/>
    <p:sldId id="595" r:id="rId53"/>
    <p:sldId id="591" r:id="rId54"/>
    <p:sldId id="592" r:id="rId55"/>
    <p:sldId id="593" r:id="rId56"/>
    <p:sldId id="594" r:id="rId57"/>
    <p:sldId id="377" r:id="rId58"/>
    <p:sldId id="379" r:id="rId59"/>
    <p:sldId id="380" r:id="rId60"/>
    <p:sldId id="601" r:id="rId61"/>
    <p:sldId id="596" r:id="rId62"/>
    <p:sldId id="598" r:id="rId63"/>
    <p:sldId id="381" r:id="rId64"/>
    <p:sldId id="552" r:id="rId65"/>
    <p:sldId id="382" r:id="rId66"/>
    <p:sldId id="383" r:id="rId67"/>
    <p:sldId id="384" r:id="rId68"/>
    <p:sldId id="388" r:id="rId69"/>
    <p:sldId id="599" r:id="rId70"/>
    <p:sldId id="600" r:id="rId71"/>
    <p:sldId id="385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2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68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5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3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4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03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9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0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01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2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7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35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13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317" y="4155144"/>
            <a:ext cx="10056283" cy="1013012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317" y="5230907"/>
            <a:ext cx="10056283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31" y="224686"/>
            <a:ext cx="7727951" cy="39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24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323" y="1219018"/>
            <a:ext cx="10056284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68" rtl="0" eaLnBrk="1" latinLnBrk="0" hangingPunct="1">
              <a:spcBef>
                <a:spcPct val="0"/>
              </a:spcBef>
              <a:buNone/>
              <a:defRPr sz="5201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323" y="3224214"/>
            <a:ext cx="10056284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368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2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684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0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3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3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684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684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0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10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1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6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06" y="457201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190" y="457201"/>
            <a:ext cx="475488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11" indent="-344476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906" y="1828801"/>
            <a:ext cx="475488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94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457200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2355" y="1676408"/>
            <a:ext cx="396748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1828800"/>
            <a:ext cx="475488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5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1" y="3962400"/>
            <a:ext cx="1011428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5948" y="457205"/>
            <a:ext cx="3920116" cy="2940088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368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1" y="4639235"/>
            <a:ext cx="1011428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1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49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158" y="416864"/>
            <a:ext cx="2587812" cy="5607424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4320" y="414021"/>
            <a:ext cx="819311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9/20/2021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9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6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1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5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3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2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F93184-459F-46AF-AAED-FA72248901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C58CB6-76AB-4F37-9DE1-3285C525D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6B1A-622F-4D23-BBFE-AF86B1138B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886D5-39BA-4650-927F-90D9E77D9E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4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6" y="1882588"/>
            <a:ext cx="101092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CA6D18E-40E8-4764-BB5E-ADAEEB56208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55" y="5572815"/>
            <a:ext cx="1140417" cy="11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1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368" rtl="0" eaLnBrk="1" latinLnBrk="0" hangingPunct="1">
        <a:spcBef>
          <a:spcPct val="0"/>
        </a:spcBef>
        <a:buNone/>
        <a:defRPr sz="5599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11" indent="-403211" algn="l" defTabSz="914368" rtl="0" eaLnBrk="1" latinLnBrk="0" hangingPunct="1">
        <a:spcBef>
          <a:spcPts val="2000"/>
        </a:spcBef>
        <a:buFontTx/>
        <a:buBlip>
          <a:blip r:embed="rId16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22" indent="-403211" algn="l" defTabSz="914368" rtl="0" eaLnBrk="1" latinLnBrk="0" hangingPunct="1">
        <a:spcBef>
          <a:spcPts val="600"/>
        </a:spcBef>
        <a:buFontTx/>
        <a:buBlip>
          <a:blip r:embed="rId16"/>
        </a:buBlip>
        <a:defRPr sz="2201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2959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196" indent="-349237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734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1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098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57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046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1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3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5" Type="http://schemas.openxmlformats.org/officeDocument/2006/relationships/image" Target="../media/image44.png"/><Relationship Id="rId4" Type="http://schemas.microsoft.com/office/2017/06/relationships/model3d" Target="../media/model3d3.glb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5" Type="http://schemas.openxmlformats.org/officeDocument/2006/relationships/image" Target="../media/image47.png"/><Relationship Id="rId4" Type="http://schemas.microsoft.com/office/2017/06/relationships/model3d" Target="../media/model3d3.glb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5" Type="http://schemas.openxmlformats.org/officeDocument/2006/relationships/image" Target="../media/image47.png"/><Relationship Id="rId4" Type="http://schemas.microsoft.com/office/2017/06/relationships/model3d" Target="../media/model3d3.glb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17/06/relationships/model3d" Target="../media/model3d1.glb"/><Relationship Id="rId4" Type="http://schemas.openxmlformats.org/officeDocument/2006/relationships/image" Target="../media/image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17/06/relationships/model3d" Target="../media/model3d1.glb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17/06/relationships/model3d" Target="../media/model3d1.glb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9D57-42F3-4A00-BC9A-82D8FB2C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18" y="557029"/>
            <a:ext cx="12056782" cy="16539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Intro to Atomic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FCC03-F723-49C4-AA13-5198A09B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04" y="2053069"/>
            <a:ext cx="10109201" cy="395343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</a:rPr>
              <a:t>In this PPT you will find: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Do-NOW that will review what students learned from our introductory ADI and gauge their prior knowledge about atomic structure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The solution to this Do-Now organized as a full group share out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Lesson Objectives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walkthrough of Basic Atomic Structure of Neutral Atoms and Reading the Periodic Table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An Exit Ticket that is designed to assess their grasp on the learning targets presented in the PPT</a:t>
            </a:r>
          </a:p>
        </p:txBody>
      </p:sp>
    </p:spTree>
    <p:extLst>
      <p:ext uri="{BB962C8B-B14F-4D97-AF65-F5344CB8AC3E}">
        <p14:creationId xmlns:p14="http://schemas.microsoft.com/office/powerpoint/2010/main" val="334343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2" y="1941191"/>
            <a:ext cx="9415117" cy="61368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Explain the importance of atomic structure as a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Locate protons, neutrons in a stable and neutral atom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Differentiate between the masses of protons, neutrons, and electrons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Differentiate between atomic mass and atomic number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Identify number of protons, neutrons, and electrons using atomic number and atomic mass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6345" y="-559279"/>
            <a:ext cx="5685183" cy="3173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WHAT YOU 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WILL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ookman Old Style" panose="02050604050505020204"/>
                <a:ea typeface="+mj-ea"/>
                <a:cs typeface="+mj-cs"/>
              </a:rPr>
              <a:t>BE ABLE To do before you leave!!!!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1732E58-B4D3-4D75-A978-72585A8B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7851913" y="0"/>
            <a:ext cx="3352801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0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A6DD88C-EFB0-4B99-84A9-87A78DF0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0139" y="648929"/>
            <a:ext cx="8552121" cy="2625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DD0CA-56A6-4212-A3CD-64ADF8D3CB1E}"/>
              </a:ext>
            </a:extLst>
          </p:cNvPr>
          <p:cNvSpPr txBox="1"/>
          <p:nvPr/>
        </p:nvSpPr>
        <p:spPr>
          <a:xfrm>
            <a:off x="1590260" y="4591878"/>
            <a:ext cx="106017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Can this be broken down into smaller parts?</a:t>
            </a:r>
          </a:p>
        </p:txBody>
      </p:sp>
    </p:spTree>
    <p:extLst>
      <p:ext uri="{BB962C8B-B14F-4D97-AF65-F5344CB8AC3E}">
        <p14:creationId xmlns:p14="http://schemas.microsoft.com/office/powerpoint/2010/main" val="3405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ADD0CA-56A6-4212-A3CD-64ADF8D3CB1E}"/>
              </a:ext>
            </a:extLst>
          </p:cNvPr>
          <p:cNvSpPr txBox="1"/>
          <p:nvPr/>
        </p:nvSpPr>
        <p:spPr>
          <a:xfrm>
            <a:off x="5645426" y="0"/>
            <a:ext cx="1060173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/>
              <a:t>YES!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DD27ED5-0A14-449D-BC50-3FB36B09B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74" y="114775"/>
            <a:ext cx="4890052" cy="38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03C51AE-31FC-4704-9ABB-5A6890A2C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7061" y="149087"/>
            <a:ext cx="2272918" cy="3513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CDB107-E3F1-48CE-A785-3D9CF60E2DD2}"/>
              </a:ext>
            </a:extLst>
          </p:cNvPr>
          <p:cNvSpPr txBox="1"/>
          <p:nvPr/>
        </p:nvSpPr>
        <p:spPr>
          <a:xfrm>
            <a:off x="765136" y="4325178"/>
            <a:ext cx="106017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Can this be broken down into smaller parts?</a:t>
            </a:r>
          </a:p>
        </p:txBody>
      </p:sp>
    </p:spTree>
    <p:extLst>
      <p:ext uri="{BB962C8B-B14F-4D97-AF65-F5344CB8AC3E}">
        <p14:creationId xmlns:p14="http://schemas.microsoft.com/office/powerpoint/2010/main" val="18996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D3BFA362-A796-49E0-970F-6059443B8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0254" y="-285750"/>
            <a:ext cx="5648325" cy="42291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1DC315-9BC0-452D-847D-FBC4CDB3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701671">
            <a:off x="9083937" y="1524542"/>
            <a:ext cx="1987848" cy="3013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D03B6-4F09-4D95-B9D2-D81E2C60A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006" y="205234"/>
            <a:ext cx="2273556" cy="37381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65469D-8491-424D-A956-7042AEE79039}"/>
              </a:ext>
            </a:extLst>
          </p:cNvPr>
          <p:cNvSpPr txBox="1"/>
          <p:nvPr/>
        </p:nvSpPr>
        <p:spPr>
          <a:xfrm>
            <a:off x="326994" y="543148"/>
            <a:ext cx="106017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34583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4719CA0-E8A1-4C31-8806-EB23ED335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95"/>
          <a:stretch/>
        </p:blipFill>
        <p:spPr>
          <a:xfrm>
            <a:off x="-505137" y="468090"/>
            <a:ext cx="2961860" cy="6244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2F49B-BC0E-47BE-9616-0DB77B7CA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1" r="29463"/>
          <a:stretch/>
        </p:blipFill>
        <p:spPr>
          <a:xfrm>
            <a:off x="1476273" y="468089"/>
            <a:ext cx="2961860" cy="6244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3A7B0C-88E4-47D0-802A-896213E6B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8"/>
          <a:stretch/>
        </p:blipFill>
        <p:spPr>
          <a:xfrm>
            <a:off x="3756999" y="620490"/>
            <a:ext cx="2529912" cy="6244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F4675B-7EEB-473E-A8D5-109C3A541073}"/>
              </a:ext>
            </a:extLst>
          </p:cNvPr>
          <p:cNvSpPr txBox="1"/>
          <p:nvPr/>
        </p:nvSpPr>
        <p:spPr>
          <a:xfrm>
            <a:off x="5436488" y="157697"/>
            <a:ext cx="7150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Science revolves heavily around the study of </a:t>
            </a:r>
            <a:r>
              <a:rPr lang="en-US" sz="6000" b="1" dirty="0">
                <a:highlight>
                  <a:srgbClr val="FFFF00"/>
                </a:highlight>
              </a:rPr>
              <a:t>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4C8C0-2F74-48FA-B415-1FA1FC8C62C3}"/>
              </a:ext>
            </a:extLst>
          </p:cNvPr>
          <p:cNvSpPr txBox="1"/>
          <p:nvPr/>
        </p:nvSpPr>
        <p:spPr>
          <a:xfrm>
            <a:off x="6126901" y="3893505"/>
            <a:ext cx="57775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1" dirty="0">
                <a:effectLst/>
                <a:latin typeface="Abadi" panose="020B0604020202020204" pitchFamily="34" charset="0"/>
              </a:rPr>
              <a:t>a group of related elements that function together</a:t>
            </a:r>
            <a:endParaRPr lang="en-US" sz="5400" i="1" dirty="0">
              <a:latin typeface="Abadi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46DC0-B852-4E35-997C-14969A255D7C}"/>
              </a:ext>
            </a:extLst>
          </p:cNvPr>
          <p:cNvSpPr txBox="1"/>
          <p:nvPr/>
        </p:nvSpPr>
        <p:spPr>
          <a:xfrm>
            <a:off x="7121282" y="157698"/>
            <a:ext cx="4442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Your body is made out of….?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73C96-6957-4677-9EEC-C368F2235901}"/>
              </a:ext>
            </a:extLst>
          </p:cNvPr>
          <p:cNvSpPr txBox="1"/>
          <p:nvPr/>
        </p:nvSpPr>
        <p:spPr>
          <a:xfrm>
            <a:off x="5738409" y="4114979"/>
            <a:ext cx="60974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1" dirty="0">
                <a:effectLst/>
                <a:highlight>
                  <a:srgbClr val="FFFF00"/>
                </a:highlight>
                <a:latin typeface="Abadi" panose="020B0604020202020204" pitchFamily="34" charset="0"/>
              </a:rPr>
              <a:t>ORGANS</a:t>
            </a:r>
            <a:r>
              <a:rPr lang="en-US" sz="5400" b="0" i="1" dirty="0">
                <a:effectLst/>
                <a:latin typeface="Abadi" panose="020B0604020202020204" pitchFamily="34" charset="0"/>
              </a:rPr>
              <a:t>!</a:t>
            </a:r>
          </a:p>
          <a:p>
            <a:pPr algn="ctr"/>
            <a:r>
              <a:rPr lang="en-US" sz="5400" b="0" i="1" dirty="0">
                <a:effectLst/>
                <a:latin typeface="Abadi" panose="020B0604020202020204" pitchFamily="34" charset="0"/>
              </a:rPr>
              <a:t>...which are made out of…?</a:t>
            </a:r>
            <a:endParaRPr lang="en-US" sz="5400" i="1" dirty="0">
              <a:latin typeface="Abadi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7BC5E-8036-4B37-BA45-DDE756C8855E}"/>
              </a:ext>
            </a:extLst>
          </p:cNvPr>
          <p:cNvSpPr txBox="1"/>
          <p:nvPr/>
        </p:nvSpPr>
        <p:spPr>
          <a:xfrm>
            <a:off x="5883493" y="730101"/>
            <a:ext cx="648176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0" i="1" dirty="0">
                <a:effectLst/>
                <a:latin typeface="Abadi" panose="020B0604020202020204" pitchFamily="34" charset="0"/>
              </a:rPr>
              <a:t>CELLS!</a:t>
            </a:r>
            <a:endParaRPr lang="en-US" sz="13800" i="1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1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6" grpId="0"/>
      <p:bldP spid="6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A7B0C-88E4-47D0-802A-896213E6B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8"/>
          <a:stretch/>
        </p:blipFill>
        <p:spPr>
          <a:xfrm>
            <a:off x="1065800" y="368080"/>
            <a:ext cx="1357423" cy="335040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52CE86-866B-4327-99F2-057B44FE4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47"/>
          <a:stretch/>
        </p:blipFill>
        <p:spPr>
          <a:xfrm>
            <a:off x="4691120" y="-93433"/>
            <a:ext cx="3020364" cy="37074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1D22603-48E5-4355-959A-88DB2FF3B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147"/>
          <a:stretch/>
        </p:blipFill>
        <p:spPr>
          <a:xfrm>
            <a:off x="4635821" y="343002"/>
            <a:ext cx="3020364" cy="37074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C63051-50E0-4758-ADD4-17ABE639A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8297" y="235861"/>
            <a:ext cx="2272918" cy="3513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1B99A-FC37-4F34-A6F1-FF7CD9E85BFE}"/>
              </a:ext>
            </a:extLst>
          </p:cNvPr>
          <p:cNvSpPr txBox="1"/>
          <p:nvPr/>
        </p:nvSpPr>
        <p:spPr>
          <a:xfrm>
            <a:off x="0" y="3429000"/>
            <a:ext cx="52302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/>
              <a:t>NO!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B7421-B9E9-4BD5-9024-9B6351E99C2C}"/>
              </a:ext>
            </a:extLst>
          </p:cNvPr>
          <p:cNvSpPr txBox="1"/>
          <p:nvPr/>
        </p:nvSpPr>
        <p:spPr>
          <a:xfrm>
            <a:off x="4370992" y="3960453"/>
            <a:ext cx="7714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Is this phone made of cells????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1C7C4-5AF5-4DDC-8CAE-D5FD0C10C5E6}"/>
              </a:ext>
            </a:extLst>
          </p:cNvPr>
          <p:cNvSpPr txBox="1"/>
          <p:nvPr/>
        </p:nvSpPr>
        <p:spPr>
          <a:xfrm>
            <a:off x="890636" y="4393073"/>
            <a:ext cx="10121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What is it made out of?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96820-9FAE-4DB4-9E85-70BFE78D2350}"/>
              </a:ext>
            </a:extLst>
          </p:cNvPr>
          <p:cNvSpPr txBox="1"/>
          <p:nvPr/>
        </p:nvSpPr>
        <p:spPr>
          <a:xfrm>
            <a:off x="1744512" y="3452619"/>
            <a:ext cx="918140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/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28114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9" grpId="0"/>
      <p:bldP spid="9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63746-BC90-4249-8AF8-EEF5A20DB53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13A7B0C-88E4-47D0-802A-896213E6B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8"/>
          <a:stretch/>
        </p:blipFill>
        <p:spPr>
          <a:xfrm>
            <a:off x="5951437" y="414401"/>
            <a:ext cx="1357423" cy="335040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52CE86-866B-4327-99F2-057B44FE4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147"/>
          <a:stretch/>
        </p:blipFill>
        <p:spPr>
          <a:xfrm>
            <a:off x="281357" y="-39683"/>
            <a:ext cx="3020364" cy="37074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1D22603-48E5-4355-959A-88DB2FF3B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147"/>
          <a:stretch/>
        </p:blipFill>
        <p:spPr>
          <a:xfrm>
            <a:off x="2491257" y="571013"/>
            <a:ext cx="3020364" cy="37074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C63051-50E0-4758-ADD4-17ABE639A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8297" y="235861"/>
            <a:ext cx="2272918" cy="3513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1B99A-FC37-4F34-A6F1-FF7CD9E85BFE}"/>
              </a:ext>
            </a:extLst>
          </p:cNvPr>
          <p:cNvSpPr txBox="1"/>
          <p:nvPr/>
        </p:nvSpPr>
        <p:spPr>
          <a:xfrm>
            <a:off x="1680162" y="3848369"/>
            <a:ext cx="9213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Everything in this room that you can see and cannot see is made of </a:t>
            </a:r>
            <a:r>
              <a:rPr lang="en-US" sz="6000" u="sng" dirty="0">
                <a:highlight>
                  <a:srgbClr val="FFFF00"/>
                </a:highlight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42144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1C88EB-53F5-450C-94F7-4D1EF00ADDCF}"/>
              </a:ext>
            </a:extLst>
          </p:cNvPr>
          <p:cNvSpPr txBox="1"/>
          <p:nvPr/>
        </p:nvSpPr>
        <p:spPr>
          <a:xfrm>
            <a:off x="4082143" y="65314"/>
            <a:ext cx="91125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/>
              <a:t>…what is </a:t>
            </a:r>
            <a:r>
              <a:rPr lang="en-US" sz="11500" u="sng" dirty="0">
                <a:highlight>
                  <a:srgbClr val="FFFF00"/>
                </a:highlight>
              </a:rPr>
              <a:t>MATTER</a:t>
            </a:r>
            <a:r>
              <a:rPr lang="en-US" sz="115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55650-3C80-41D7-A761-087E4EEA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5643" cy="3618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5B792-4FD0-4C63-8FB0-A409287C7BC3}"/>
              </a:ext>
            </a:extLst>
          </p:cNvPr>
          <p:cNvSpPr txBox="1"/>
          <p:nvPr/>
        </p:nvSpPr>
        <p:spPr>
          <a:xfrm>
            <a:off x="0" y="4390647"/>
            <a:ext cx="9470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Anything that has </a:t>
            </a:r>
            <a:r>
              <a:rPr lang="en-US" sz="7200" b="1" u="sng" dirty="0">
                <a:highlight>
                  <a:srgbClr val="FFFF00"/>
                </a:highlight>
              </a:rPr>
              <a:t>MASS</a:t>
            </a:r>
            <a:r>
              <a:rPr lang="en-US" sz="7200" dirty="0"/>
              <a:t> and takes up space!!</a:t>
            </a:r>
          </a:p>
        </p:txBody>
      </p:sp>
    </p:spTree>
    <p:extLst>
      <p:ext uri="{BB962C8B-B14F-4D97-AF65-F5344CB8AC3E}">
        <p14:creationId xmlns:p14="http://schemas.microsoft.com/office/powerpoint/2010/main" val="22120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oms">
            <a:hlinkClick r:id="" action="ppaction://media"/>
            <a:extLst>
              <a:ext uri="{FF2B5EF4-FFF2-40B4-BE49-F238E27FC236}">
                <a16:creationId xmlns:a16="http://schemas.microsoft.com/office/drawing/2014/main" id="{466CFC52-B32A-46A0-8B22-2964DD26E1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8.6666"/>
                </p14:media>
              </p:ext>
            </p:extLst>
          </p:nvPr>
        </p:nvPicPr>
        <p:blipFill rotWithShape="1">
          <a:blip r:embed="rId4">
            <a:biLevel thresh="50000"/>
          </a:blip>
          <a:srcRect l="28161" t="25953" r="12911" b="20238"/>
          <a:stretch/>
        </p:blipFill>
        <p:spPr>
          <a:xfrm>
            <a:off x="2475043" y="-84597"/>
            <a:ext cx="10432910" cy="5358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1C88EB-53F5-450C-94F7-4D1EF00ADDCF}"/>
              </a:ext>
            </a:extLst>
          </p:cNvPr>
          <p:cNvSpPr txBox="1"/>
          <p:nvPr/>
        </p:nvSpPr>
        <p:spPr>
          <a:xfrm>
            <a:off x="-387863" y="3915906"/>
            <a:ext cx="1323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WHERE IS THIS MASS COMING FROM?!?!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AC72A-F7AA-4E9E-91A3-F14C6B105A10}"/>
              </a:ext>
            </a:extLst>
          </p:cNvPr>
          <p:cNvSpPr txBox="1"/>
          <p:nvPr/>
        </p:nvSpPr>
        <p:spPr>
          <a:xfrm>
            <a:off x="454479" y="-338809"/>
            <a:ext cx="1128304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C00084-03D2-48FC-8727-5C4BFF4B4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0" y="424543"/>
            <a:ext cx="1077687" cy="1134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2FA42-00DA-484B-A3B1-EFA25C5B3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1304611" y="2594764"/>
            <a:ext cx="1077687" cy="113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7C276-2304-42F9-A98D-51F9CA8319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3581400" y="2006936"/>
            <a:ext cx="1077687" cy="1134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C3FE7B-9AD8-4B85-956A-2A48336EA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4962585" y="1500750"/>
            <a:ext cx="1077687" cy="1134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45FF9-9EB1-41B6-AA89-38C9DD0BE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7500258" y="0"/>
            <a:ext cx="1077687" cy="1134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937219-4886-4C17-B21B-4BF16DF19B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6286976" y="2913962"/>
            <a:ext cx="1077687" cy="1134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773D48-3150-4739-8D52-CBA8DD134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9100896" y="2887975"/>
            <a:ext cx="1077687" cy="1134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6C758B-C70B-41D2-B9E6-5D290BAD1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3401749" y="-25219"/>
            <a:ext cx="1077687" cy="1134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717DC9-A3D9-48DA-A014-537770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10363164" y="-142512"/>
            <a:ext cx="1077687" cy="1134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6135D7-6888-45A3-B0C5-D4D005F2B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10616768" y="2861945"/>
            <a:ext cx="1077687" cy="1134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E1AC34-5D55-48F6-B5EF-7DCD2D1500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4057574" y="3086097"/>
            <a:ext cx="1077687" cy="1134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79FFB3-4CB6-43DA-A069-22B992E4D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11198677" y="1500750"/>
            <a:ext cx="1077687" cy="11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8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DO-NOW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6" y="1102819"/>
            <a:ext cx="7690673" cy="5723679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MOST data from our first ADI showed that the ping pong and rubber ball bounced the highest</a:t>
            </a: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. Why do </a:t>
            </a:r>
            <a:r>
              <a:rPr lang="en-US" sz="32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457200" indent="-457200"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Most found that the carpet produced the LOWEST bounce height.                                      </a:t>
            </a: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Why do </a:t>
            </a:r>
            <a:r>
              <a:rPr lang="en-US" sz="32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457200" indent="-457200">
              <a:buAutoNum type="arabicParenR"/>
            </a:pP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How many PROTONS do you see in the atom to the right?</a:t>
            </a:r>
          </a:p>
          <a:p>
            <a:pPr marL="457200" indent="-457200">
              <a:buAutoNum type="arabicParenR"/>
            </a:pPr>
            <a:r>
              <a:rPr lang="en-US" sz="32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How do you know that they are protons?</a:t>
            </a:r>
          </a:p>
          <a:p>
            <a:pPr marL="457200" indent="-457200">
              <a:buAutoNum type="arabicParenR"/>
            </a:pPr>
            <a:endParaRPr lang="en-US" sz="3200" b="1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E0F92-E251-49CB-A419-8B6B55DA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" t="2230" r="-495" b="51757"/>
          <a:stretch/>
        </p:blipFill>
        <p:spPr>
          <a:xfrm>
            <a:off x="7576457" y="3964659"/>
            <a:ext cx="4544792" cy="28355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2CB6E8-142B-4A10-A6A5-7A6D65EF11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8448261" y="0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0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EFCA48C-79EF-40FE-B798-3861300F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639467" y="1120717"/>
            <a:ext cx="451143" cy="39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97E1EA-D64A-4E8F-BCED-35F1547A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6366343" y="391028"/>
            <a:ext cx="737680" cy="335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19" y="-104477"/>
            <a:ext cx="5090059" cy="1326321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bg1"/>
                </a:solidFill>
              </a:rPr>
              <a:t>What is an atom?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8817429" y="-176012"/>
            <a:ext cx="3576218" cy="31614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77591" y="2619700"/>
            <a:ext cx="128998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particle of 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8EEDBA-6EA2-41CF-91E1-C30D94CD9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5434648" y="5819764"/>
            <a:ext cx="737680" cy="335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8A4A49-7C51-47EA-9EC7-2B207AE9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10379966" y="5432957"/>
            <a:ext cx="451143" cy="3962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65408C-6E5C-48DD-9879-BED6A53764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896058" y="4865058"/>
            <a:ext cx="737680" cy="335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1B8E5A-3169-41E7-8480-9CAD505C11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5434648" y="2421563"/>
            <a:ext cx="451143" cy="39627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hecklist">
                <a:extLst>
                  <a:ext uri="{FF2B5EF4-FFF2-40B4-BE49-F238E27FC236}">
                    <a16:creationId xmlns:a16="http://schemas.microsoft.com/office/drawing/2014/main" id="{6233FAE4-42E2-48C4-B33A-B12BB2C6C3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4938273"/>
                  </p:ext>
                </p:extLst>
              </p:nvPr>
            </p:nvGraphicFramePr>
            <p:xfrm>
              <a:off x="4558862" y="343403"/>
              <a:ext cx="3623154" cy="235923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23154" cy="2359235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hecklist">
                <a:extLst>
                  <a:ext uri="{FF2B5EF4-FFF2-40B4-BE49-F238E27FC236}">
                    <a16:creationId xmlns:a16="http://schemas.microsoft.com/office/drawing/2014/main" id="{6233FAE4-42E2-48C4-B33A-B12BB2C6C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8862" y="343403"/>
                <a:ext cx="3623154" cy="2359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6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5 -0.00324 L 0.12058 0.06875 L 0.27565 -0.00324 L 0.41355 0.15347 L 0.58477 0.5787 L 0.82188 0.42732 L 0.82605 0.07963 L 0.49662 0.16597 L 0.23203 0.44352 L 0.46315 0.6706 L 0.26953 0.78611 L 0.07904 0.45625 L -0.05976 0.34259 L 0.17123 0.14792 L -0.01523 0.15162 L 0.06485 -0.00324 Z " pathEditMode="relative" ptsTypes="AAAAAAAAAAAAAAAA">
                                      <p:cBhvr>
                                        <p:cTn id="6" dur="4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12 0.00509 L -0.11054 0.06435 L -0.24323 0.17431 L -0.23411 0.28958 L -0.2332 0.30579 L -0.15716 0.62292 L -0.00911 0.26621 L 0.14089 0.58704 L 0.15 0.83009 L -0.05481 0.64815 L -0.38815 0.47894 L -0.47226 0.67338 L -0.21393 0.84468 L 0.14688 0.21042 L 0.30704 0.46273 L 0.17839 0.71134 L -0.22408 0.24815 L 0.38204 0.39236 L 0.40847 0.02477 L 0.15704 0.18866 L -0.40846 0.29676 L 0.0517 0.87176 L 0.07188 0.48958 L 0.2168 0.1382 L 0.34558 0.31667 L 0.10534 0.05 L -0.00104 0.01227 L -0.00312 0.00509 Z " pathEditMode="relative" ptsTypes="AAAAAAAAAAAAAAAAAAAAAAAAAAAA">
                                      <p:cBhvr>
                                        <p:cTn id="8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331 -0.78634 L -0.03412 -0.72709 L -0.1668 -0.61713 L -0.15768 -0.50185 L -0.15677 -0.48565 L -0.08073 -0.16852 L 0.06732 -0.52523 L 0.21732 -0.2044 L 0.22643 0.03866 L 0.02161 -0.14329 L -0.31172 -0.3125 L -0.39584 -0.11806 L -0.1375 0.05324 L 0.22331 -0.58102 L 0.38346 -0.32871 L 0.25482 -0.08009 L -0.14766 -0.54329 L 0.45846 -0.39908 L 0.48489 -0.76667 L 0.23346 -0.60278 L -0.33203 -0.49468 L 0.12812 0.08032 L 0.14831 -0.30185 L 0.29323 -0.65324 L 0.422 -0.47477 L 0.18177 -0.74144 L 0.07539 -0.77917 L 0.07331 -0.78634 Z " pathEditMode="relative" rAng="0" ptsTypes="AAAAAAAAAAAAAAAAAAAAAAAAAAAA">
                                      <p:cBhvr>
                                        <p:cTn id="10" dur="4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4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73412 -0.63195 L -0.67839 -0.55996 L -0.52331 -0.63195 L -0.38542 -0.47523 L -0.2142 -0.05 L 0.02279 -0.20139 L 0.02709 -0.54908 L -0.30235 -0.46273 L -0.56693 -0.18519 L -0.33581 0.0419 L -0.52943 0.1574 L -0.71993 -0.17246 L -0.85873 -0.28611 L -0.62774 -0.48079 L -0.8142 -0.47709 L -0.73412 -0.63195 Z " pathEditMode="relative" rAng="0" ptsTypes="AAAAAAAAAAAAAAAA">
                                      <p:cBhvr>
                                        <p:cTn id="12" dur="4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3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52005 -0.70301 L 0.41276 -0.64375 L 0.28007 -0.5338 L 0.28906 -0.41852 L 0.2901 -0.40232 L 0.36601 -0.08519 L 0.51406 -0.4419 L 0.66406 -0.12107 L 0.67317 0.12199 L 0.46836 -0.05996 L 0.13515 -0.22917 L 0.05091 -0.03473 L 0.30937 0.13657 L 0.67005 -0.49769 L 0.8302 -0.24537 L 0.70156 0.00324 L 0.29908 -0.45996 L 0.9052 -0.31574 L 0.93164 -0.68334 L 0.6802 -0.51945 L 0.11471 -0.41135 L 0.57487 0.16365 L 0.59505 -0.21852 L 0.73997 -0.56991 L 0.86875 -0.39144 L 0.62851 -0.65811 L 0.52213 -0.69584 L 0.52005 -0.70301 Z " pathEditMode="relative" rAng="0" ptsTypes="AAAAAAAAAAAAAAAAAAAAAAAAAAAA">
                                      <p:cBhvr>
                                        <p:cTn id="14" dur="4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43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9375 -0.06713 L -0.13802 0.00487 L 0.01706 -0.06713 L 0.15495 0.08959 L 0.32617 0.51482 L 0.56315 0.36343 L 0.56745 0.01575 L 0.23802 0.10209 L -0.02656 0.37963 L 0.20456 0.60672 L 0.01094 0.72223 L -0.17955 0.39237 L -0.31836 0.27871 L -0.08737 0.08403 L -0.27383 0.08774 L -0.19375 -0.06713 Z " pathEditMode="relative" rAng="0" ptsTypes="AAAAAAAAAAAAAAAA">
                                      <p:cBhvr>
                                        <p:cTn id="16" dur="4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394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0797" y="0"/>
            <a:ext cx="69581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 are the fundamental unit of </a:t>
            </a:r>
            <a:r>
              <a:rPr kumimoji="0" lang="en-US" sz="6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things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Animal cell">
                <a:extLst>
                  <a:ext uri="{FF2B5EF4-FFF2-40B4-BE49-F238E27FC236}">
                    <a16:creationId xmlns:a16="http://schemas.microsoft.com/office/drawing/2014/main" id="{1BC3A4F1-ADED-4BA5-9102-7016F53D03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4967084"/>
                  </p:ext>
                </p:extLst>
              </p:nvPr>
            </p:nvGraphicFramePr>
            <p:xfrm>
              <a:off x="7912362" y="164803"/>
              <a:ext cx="3133544" cy="28097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3544" cy="2809713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914" ay="-2278836" az="-11874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Animal cell">
                <a:extLst>
                  <a:ext uri="{FF2B5EF4-FFF2-40B4-BE49-F238E27FC236}">
                    <a16:creationId xmlns:a16="http://schemas.microsoft.com/office/drawing/2014/main" id="{1BC3A4F1-ADED-4BA5-9102-7016F53D03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12362" y="164803"/>
                <a:ext cx="3133544" cy="28097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90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0569" y="2624569"/>
            <a:ext cx="11890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 are the fundamental unit of ALL THINGS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3D5A9-E87C-4AE9-A4BE-9425E5D3E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423333" y="544776"/>
            <a:ext cx="1077687" cy="1134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B63F3-0BB6-4E37-B342-9CF26725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6756400" y="544776"/>
            <a:ext cx="1077687" cy="1134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40E2E-6E01-41C7-854B-A2F2C5546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3589866" y="1490459"/>
            <a:ext cx="1077687" cy="113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67DC4-DA1A-488E-B178-6D613381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2512179" y="5367541"/>
            <a:ext cx="1077687" cy="1134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A0E25-844D-46DA-A05A-5402CBF0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9635067" y="1490459"/>
            <a:ext cx="1077687" cy="1134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C0A8A-BBC5-4BF9-BADF-325A20460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1532" r="36166" b="30611"/>
          <a:stretch/>
        </p:blipFill>
        <p:spPr>
          <a:xfrm>
            <a:off x="8557380" y="5179114"/>
            <a:ext cx="1077687" cy="11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0569" y="1421417"/>
            <a:ext cx="118908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behavior of atoms control all things from trivial to severe</a:t>
            </a:r>
          </a:p>
        </p:txBody>
      </p:sp>
    </p:spTree>
    <p:extLst>
      <p:ext uri="{BB962C8B-B14F-4D97-AF65-F5344CB8AC3E}">
        <p14:creationId xmlns:p14="http://schemas.microsoft.com/office/powerpoint/2010/main" val="1048142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1EECD56-9E76-4728-9C81-9BAEDAB7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7063" y="47494"/>
            <a:ext cx="2724751" cy="34059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3C1EC4-FCE8-4F6A-8AF7-0CA23EDCA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2817" y="131395"/>
            <a:ext cx="2486336" cy="3396162"/>
          </a:xfrm>
          <a:prstGeom prst="rect">
            <a:avLst/>
          </a:prstGeom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D345C549-4175-4730-AFF1-557D627F0F88}"/>
              </a:ext>
            </a:extLst>
          </p:cNvPr>
          <p:cNvSpPr/>
          <p:nvPr/>
        </p:nvSpPr>
        <p:spPr>
          <a:xfrm rot="20188168">
            <a:off x="5543104" y="-347142"/>
            <a:ext cx="2178423" cy="4195209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718D6-A8DF-40A3-BA78-D7C7E90554C3}"/>
              </a:ext>
            </a:extLst>
          </p:cNvPr>
          <p:cNvSpPr txBox="1"/>
          <p:nvPr/>
        </p:nvSpPr>
        <p:spPr>
          <a:xfrm>
            <a:off x="1546719" y="-1473498"/>
            <a:ext cx="324951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5A019-937F-49BC-BB54-9A6F9BD27EF7}"/>
              </a:ext>
            </a:extLst>
          </p:cNvPr>
          <p:cNvSpPr txBox="1"/>
          <p:nvPr/>
        </p:nvSpPr>
        <p:spPr>
          <a:xfrm>
            <a:off x="-625642" y="4108501"/>
            <a:ext cx="1344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wood conduct electricity?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12394-1285-47D1-AD95-78811AACE2C9}"/>
              </a:ext>
            </a:extLst>
          </p:cNvPr>
          <p:cNvSpPr txBox="1"/>
          <p:nvPr/>
        </p:nvSpPr>
        <p:spPr>
          <a:xfrm>
            <a:off x="-625642" y="5240178"/>
            <a:ext cx="1344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but metals can. WHY?</a:t>
            </a:r>
          </a:p>
        </p:txBody>
      </p:sp>
    </p:spTree>
    <p:extLst>
      <p:ext uri="{BB962C8B-B14F-4D97-AF65-F5344CB8AC3E}">
        <p14:creationId xmlns:p14="http://schemas.microsoft.com/office/powerpoint/2010/main" val="165514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1EECD56-9E76-4728-9C81-9BAEDAB7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8807" y="287594"/>
            <a:ext cx="2724751" cy="34059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3C1EC4-FCE8-4F6A-8AF7-0CA23EDCA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5281" y="66064"/>
            <a:ext cx="2486336" cy="3396162"/>
          </a:xfrm>
          <a:prstGeom prst="rect">
            <a:avLst/>
          </a:prstGeom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D345C549-4175-4730-AFF1-557D627F0F88}"/>
              </a:ext>
            </a:extLst>
          </p:cNvPr>
          <p:cNvSpPr/>
          <p:nvPr/>
        </p:nvSpPr>
        <p:spPr>
          <a:xfrm rot="20188168">
            <a:off x="6436069" y="-333460"/>
            <a:ext cx="2178423" cy="4195209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718D6-A8DF-40A3-BA78-D7C7E90554C3}"/>
              </a:ext>
            </a:extLst>
          </p:cNvPr>
          <p:cNvSpPr txBox="1"/>
          <p:nvPr/>
        </p:nvSpPr>
        <p:spPr>
          <a:xfrm>
            <a:off x="2383371" y="-1233397"/>
            <a:ext cx="324951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5A019-937F-49BC-BB54-9A6F9BD27EF7}"/>
              </a:ext>
            </a:extLst>
          </p:cNvPr>
          <p:cNvSpPr txBox="1"/>
          <p:nvPr/>
        </p:nvSpPr>
        <p:spPr>
          <a:xfrm>
            <a:off x="1451134" y="4122182"/>
            <a:ext cx="9176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THEIR ATOMS</a:t>
            </a:r>
          </a:p>
        </p:txBody>
      </p:sp>
    </p:spTree>
    <p:extLst>
      <p:ext uri="{BB962C8B-B14F-4D97-AF65-F5344CB8AC3E}">
        <p14:creationId xmlns:p14="http://schemas.microsoft.com/office/powerpoint/2010/main" val="398922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GO OVER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6" y="1102819"/>
            <a:ext cx="8330081" cy="5723679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4400" dirty="0">
                <a:solidFill>
                  <a:schemeClr val="bg1"/>
                </a:solidFill>
              </a:rPr>
              <a:t> MOST data from our first ADI showed that the ping pong and rubber ball bounced the highest</a:t>
            </a:r>
            <a:r>
              <a:rPr lang="en-US" sz="4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. Why do </a:t>
            </a:r>
            <a:r>
              <a:rPr lang="en-US" sz="44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4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457200" indent="-457200">
              <a:buAutoNum type="arabicParenR"/>
            </a:pPr>
            <a:endParaRPr lang="en-US" sz="4400" b="1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23782-7620-414C-BE9F-1EF0AF81886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353F08A-DE56-4B71-954F-CA3F1CC3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88" y="0"/>
            <a:ext cx="2514600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3B0B90-F3E9-4057-A9D7-CC24ECC96994}"/>
              </a:ext>
            </a:extLst>
          </p:cNvPr>
          <p:cNvSpPr txBox="1"/>
          <p:nvPr/>
        </p:nvSpPr>
        <p:spPr>
          <a:xfrm>
            <a:off x="-472304" y="4003122"/>
            <a:ext cx="13059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THE ATOMS in plastic and rubber</a:t>
            </a:r>
          </a:p>
        </p:txBody>
      </p:sp>
    </p:spTree>
    <p:extLst>
      <p:ext uri="{BB962C8B-B14F-4D97-AF65-F5344CB8AC3E}">
        <p14:creationId xmlns:p14="http://schemas.microsoft.com/office/powerpoint/2010/main" val="243467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GO OVER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" y="883744"/>
            <a:ext cx="7768414" cy="57236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2) Most found that the carpet produced the LOWEST bounce height.            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Why do </a:t>
            </a:r>
            <a:r>
              <a:rPr lang="en-US" sz="54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5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3441DED-E626-4748-AD40-6E65D7951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03" y="7937"/>
            <a:ext cx="2251420" cy="4502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52E9C4-3A7F-4364-A0DB-178A8CA53706}"/>
              </a:ext>
            </a:extLst>
          </p:cNvPr>
          <p:cNvSpPr txBox="1"/>
          <p:nvPr/>
        </p:nvSpPr>
        <p:spPr>
          <a:xfrm>
            <a:off x="-616683" y="4219075"/>
            <a:ext cx="13059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THE ATOMS in CARPET</a:t>
            </a:r>
          </a:p>
        </p:txBody>
      </p:sp>
    </p:spTree>
    <p:extLst>
      <p:ext uri="{BB962C8B-B14F-4D97-AF65-F5344CB8AC3E}">
        <p14:creationId xmlns:p14="http://schemas.microsoft.com/office/powerpoint/2010/main" val="33064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B5A019-937F-49BC-BB54-9A6F9BD27EF7}"/>
              </a:ext>
            </a:extLst>
          </p:cNvPr>
          <p:cNvSpPr txBox="1"/>
          <p:nvPr/>
        </p:nvSpPr>
        <p:spPr>
          <a:xfrm>
            <a:off x="2043102" y="3922702"/>
            <a:ext cx="8807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the ATOMS in the food!</a:t>
            </a:r>
          </a:p>
        </p:txBody>
      </p:sp>
      <p:pic>
        <p:nvPicPr>
          <p:cNvPr id="8" name="Picture 7" descr="A picture containing person, indoor, table, wall&#10;&#10;Description automatically generated">
            <a:extLst>
              <a:ext uri="{FF2B5EF4-FFF2-40B4-BE49-F238E27FC236}">
                <a16:creationId xmlns:a16="http://schemas.microsoft.com/office/drawing/2014/main" id="{F19A77A0-8CA3-46E7-9770-B01FACC9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56" y="0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0519" y="3865634"/>
            <a:ext cx="11934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all cells the same?!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9176188"/>
                  </p:ext>
                </p:extLst>
              </p:nvPr>
            </p:nvGraphicFramePr>
            <p:xfrm>
              <a:off x="9112511" y="182654"/>
              <a:ext cx="3133545" cy="28097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3545" cy="2809712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914" ay="-2278836" az="-11874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12511" y="182654"/>
                <a:ext cx="3133545" cy="2809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0981188"/>
                  </p:ext>
                </p:extLst>
              </p:nvPr>
            </p:nvGraphicFramePr>
            <p:xfrm>
              <a:off x="5229738" y="-528776"/>
              <a:ext cx="3882773" cy="35211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882773" cy="3521143"/>
                    </a:xfrm>
                    <a:prstGeom prst="rect">
                      <a:avLst/>
                    </a:prstGeom>
                  </am3d:spPr>
                  <am3d:camera>
                    <am3d:pos x="0" y="0" z="674130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3118" d="1000000"/>
                    <am3d:preTrans dx="0" dy="-51508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62095" ay="-1762378" az="-20630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673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738" y="-528776"/>
                <a:ext cx="3882773" cy="3521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9079051"/>
                  </p:ext>
                </p:extLst>
              </p:nvPr>
            </p:nvGraphicFramePr>
            <p:xfrm rot="9352687">
              <a:off x="728405" y="-407451"/>
              <a:ext cx="1990201" cy="3989921"/>
            </p:xfrm>
            <a:graphic>
              <a:graphicData uri="http://schemas.microsoft.com/office/drawing/2017/model3d">
                <am3d:model3d r:embed="rId6">
                  <am3d:spPr>
                    <a:xfrm rot="9352687">
                      <a:off x="0" y="0"/>
                      <a:ext cx="1990201" cy="3989921"/>
                    </a:xfrm>
                    <a:prstGeom prst="rect">
                      <a:avLst/>
                    </a:prstGeom>
                  </am3d:spPr>
                  <am3d:camera>
                    <am3d:pos x="0" y="0" z="54115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7511" d="1000000"/>
                    <am3d:preTrans dx="-1230588" dy="-28580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69741" ay="44085" az="992698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326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352687">
                <a:off x="728405" y="-407451"/>
                <a:ext cx="1990201" cy="3989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9152665"/>
                  </p:ext>
                </p:extLst>
              </p:nvPr>
            </p:nvGraphicFramePr>
            <p:xfrm>
              <a:off x="2513215" y="28374"/>
              <a:ext cx="2585882" cy="311827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85882" cy="3118271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1681899" ay="-1411589" az="-71990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3921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3215" y="28374"/>
                <a:ext cx="2585882" cy="31182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8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128" accel="10000" decel="1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GO OVER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6" y="1102819"/>
            <a:ext cx="8330081" cy="5723679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4400" dirty="0">
                <a:solidFill>
                  <a:schemeClr val="bg1"/>
                </a:solidFill>
              </a:rPr>
              <a:t> MOST data from our first ADI showed that the ping pong and rubber ball bounced the highest</a:t>
            </a:r>
            <a:r>
              <a:rPr lang="en-US" sz="4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. Why do </a:t>
            </a:r>
            <a:r>
              <a:rPr lang="en-US" sz="44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4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457200" indent="-457200">
              <a:buAutoNum type="arabicParenR"/>
            </a:pPr>
            <a:endParaRPr lang="en-US" sz="4400" b="1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23782-7620-414C-BE9F-1EF0AF81886B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353F08A-DE56-4B71-954F-CA3F1CC3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88" y="0"/>
            <a:ext cx="2514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9700" y="3814944"/>
            <a:ext cx="89725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makes them different?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12512" y="182654"/>
              <a:ext cx="3133544" cy="28097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3544" cy="2809713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914" ay="-2278836" az="-11874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12512" y="182654"/>
                <a:ext cx="3133544" cy="2809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9738" y="-528776"/>
              <a:ext cx="3882774" cy="35211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882774" cy="3521143"/>
                    </a:xfrm>
                    <a:prstGeom prst="rect">
                      <a:avLst/>
                    </a:prstGeom>
                  </am3d:spPr>
                  <am3d:camera>
                    <am3d:pos x="0" y="0" z="674130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3118" d="1000000"/>
                    <am3d:preTrans dx="0" dy="-51508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62095" ay="-1762378" az="-20630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67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738" y="-528776"/>
                <a:ext cx="3882774" cy="3521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352687">
              <a:off x="728406" y="-407452"/>
              <a:ext cx="1990200" cy="3989923"/>
            </p:xfrm>
            <a:graphic>
              <a:graphicData uri="http://schemas.microsoft.com/office/drawing/2017/model3d">
                <am3d:model3d r:embed="rId6">
                  <am3d:spPr>
                    <a:xfrm rot="9352687">
                      <a:off x="0" y="0"/>
                      <a:ext cx="1990200" cy="3989923"/>
                    </a:xfrm>
                    <a:prstGeom prst="rect">
                      <a:avLst/>
                    </a:prstGeom>
                  </am3d:spPr>
                  <am3d:camera>
                    <am3d:pos x="0" y="0" z="54115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7511" d="1000000"/>
                    <am3d:preTrans dx="-1230588" dy="-28580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69741" ay="44085" az="992698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326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352687">
                <a:off x="728406" y="-407452"/>
                <a:ext cx="1990200" cy="3989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23131" y="36859"/>
              <a:ext cx="2566051" cy="310130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66051" cy="3101302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1681899" ay="-1411589" az="-71990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392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3131" y="36859"/>
                <a:ext cx="2566051" cy="31013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3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5069" y="3865634"/>
            <a:ext cx="1018973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</a:t>
            </a:r>
            <a:r>
              <a:rPr kumimoji="0" lang="en-US" sz="8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controls their FUNCTION!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12512" y="182654"/>
              <a:ext cx="3133544" cy="28097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3544" cy="2809713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914" ay="-2278836" az="-11874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60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Animal cell">
                <a:extLst>
                  <a:ext uri="{FF2B5EF4-FFF2-40B4-BE49-F238E27FC236}">
                    <a16:creationId xmlns:a16="http://schemas.microsoft.com/office/drawing/2014/main" id="{69D60C91-0FE0-4487-9AD6-E0A2E07352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12512" y="182654"/>
                <a:ext cx="3133544" cy="2809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9738" y="-528776"/>
              <a:ext cx="3882774" cy="352114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882774" cy="3521143"/>
                    </a:xfrm>
                    <a:prstGeom prst="rect">
                      <a:avLst/>
                    </a:prstGeom>
                  </am3d:spPr>
                  <am3d:camera>
                    <am3d:pos x="0" y="0" z="674130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3118" d="1000000"/>
                    <am3d:preTrans dx="0" dy="-51508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62095" ay="-1762378" az="-20630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67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lant cell">
                <a:extLst>
                  <a:ext uri="{FF2B5EF4-FFF2-40B4-BE49-F238E27FC236}">
                    <a16:creationId xmlns:a16="http://schemas.microsoft.com/office/drawing/2014/main" id="{931277D3-33A9-4246-BDB8-A9E7BD5DD3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9738" y="-528776"/>
                <a:ext cx="3882774" cy="3521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352687">
              <a:off x="728406" y="-407452"/>
              <a:ext cx="1990200" cy="3989923"/>
            </p:xfrm>
            <a:graphic>
              <a:graphicData uri="http://schemas.microsoft.com/office/drawing/2017/model3d">
                <am3d:model3d r:embed="rId6">
                  <am3d:spPr>
                    <a:xfrm rot="9352687">
                      <a:off x="0" y="0"/>
                      <a:ext cx="1990200" cy="3989923"/>
                    </a:xfrm>
                    <a:prstGeom prst="rect">
                      <a:avLst/>
                    </a:prstGeom>
                  </am3d:spPr>
                  <am3d:camera>
                    <am3d:pos x="0" y="0" z="54115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7511" d="1000000"/>
                    <am3d:preTrans dx="-1230588" dy="-28580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69741" ay="44085" az="992698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326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Nerve cell">
                <a:extLst>
                  <a:ext uri="{FF2B5EF4-FFF2-40B4-BE49-F238E27FC236}">
                    <a16:creationId xmlns:a16="http://schemas.microsoft.com/office/drawing/2014/main" id="{4C465A44-9559-4089-A80F-9E755031D0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352687">
                <a:off x="728406" y="-407452"/>
                <a:ext cx="1990200" cy="3989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23131" y="36859"/>
              <a:ext cx="2566051" cy="310130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66051" cy="3101302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 ax="1681899" ay="-1411589" az="-71990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392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ed Blood Cells">
                <a:extLst>
                  <a:ext uri="{FF2B5EF4-FFF2-40B4-BE49-F238E27FC236}">
                    <a16:creationId xmlns:a16="http://schemas.microsoft.com/office/drawing/2014/main" id="{A6E5E9A4-487E-4696-961E-6EE083950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3131" y="36859"/>
                <a:ext cx="2566051" cy="31013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1396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7801" y="4718811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all atoms the same?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4648966" y="120270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6757564" y="3742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4630842" y="127418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7166593" y="300263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10698D-E9C6-4262-B0AB-ABED802C5DFF}"/>
              </a:ext>
            </a:extLst>
          </p:cNvPr>
          <p:cNvSpPr/>
          <p:nvPr/>
        </p:nvSpPr>
        <p:spPr>
          <a:xfrm>
            <a:off x="5167916" y="48030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5585712" y="173775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6077941" y="125007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6202667" y="182918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AB71C2-E6E7-4FD4-BF69-ACDAFBDA92B3}"/>
              </a:ext>
            </a:extLst>
          </p:cNvPr>
          <p:cNvSpPr/>
          <p:nvPr/>
        </p:nvSpPr>
        <p:spPr>
          <a:xfrm>
            <a:off x="6281842" y="141475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225ED0-F4CD-453D-A88E-B3851359893D}"/>
              </a:ext>
            </a:extLst>
          </p:cNvPr>
          <p:cNvSpPr/>
          <p:nvPr/>
        </p:nvSpPr>
        <p:spPr>
          <a:xfrm>
            <a:off x="5956552" y="175213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BA15BD-DED5-4C7F-B284-77EA00123D9A}"/>
              </a:ext>
            </a:extLst>
          </p:cNvPr>
          <p:cNvSpPr/>
          <p:nvPr/>
        </p:nvSpPr>
        <p:spPr>
          <a:xfrm>
            <a:off x="5546491" y="137622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8EEE8-6F63-4D4D-8084-4696C2609BAD}"/>
              </a:ext>
            </a:extLst>
          </p:cNvPr>
          <p:cNvSpPr txBox="1"/>
          <p:nvPr/>
        </p:nvSpPr>
        <p:spPr>
          <a:xfrm>
            <a:off x="5585712" y="106053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6E025-56BB-4822-8D0E-ABBC4F52F8C6}"/>
              </a:ext>
            </a:extLst>
          </p:cNvPr>
          <p:cNvSpPr txBox="1"/>
          <p:nvPr/>
        </p:nvSpPr>
        <p:spPr>
          <a:xfrm>
            <a:off x="5988271" y="144660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D2D47-8BE1-4492-8565-55C9250548DD}"/>
              </a:ext>
            </a:extLst>
          </p:cNvPr>
          <p:cNvSpPr txBox="1"/>
          <p:nvPr/>
        </p:nvSpPr>
        <p:spPr>
          <a:xfrm>
            <a:off x="6387725" y="109210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216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39 L 0.07591 0.04746 L 0.11093 0.10301 L 0.15573 0.23102 L 0.17226 0.33149 L 0.15872 0.38172 L 0.10898 0.3625 L 0.0651 0.29676 L 0.02135 0.20857 L -0.00886 0.08912 L -0.01367 0.04746 L -0.01367 0.00764 L -0.00404 -0.00601 L 0.02721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1 0.22014 L -0.14011 0.29977 L -0.14102 0.36042 L -0.12644 0.38635 L -0.09922 0.38635 L -0.05938 0.34283 L -0.02136 0.27917 L 0.00781 0.20811 L 0.02929 0.13519 L 0.04296 0.05371 L 0.0332 0.00024 L 0.01862 -0.00648 L -0.00873 0.00718 L -0.03789 0.041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3 -0.25625 L -0.18151 -0.33241 L -0.16693 -0.36528 L -0.12708 -0.36019 L -0.08906 -0.32385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4107" y="10655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162705" y="2371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35983" y="11370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2571734" y="28654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573057" y="34314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990853" y="16005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483082" y="11129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1607808" y="169202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1686983" y="127759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361693" y="16149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951632" y="123906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990853" y="92337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393412" y="13094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1792866" y="95494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D62440-83D0-4CA0-A43D-A3B361FFAA4E}"/>
              </a:ext>
            </a:extLst>
          </p:cNvPr>
          <p:cNvSpPr/>
          <p:nvPr/>
        </p:nvSpPr>
        <p:spPr>
          <a:xfrm rot="7608042">
            <a:off x="8278535" y="148488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C2568F-EF87-4DFA-A8B3-9993E059BF52}"/>
              </a:ext>
            </a:extLst>
          </p:cNvPr>
          <p:cNvSpPr/>
          <p:nvPr/>
        </p:nvSpPr>
        <p:spPr>
          <a:xfrm>
            <a:off x="10387133" y="656451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DBE74B-A237-4C5A-A32F-D85C7DEA1EC4}"/>
              </a:ext>
            </a:extLst>
          </p:cNvPr>
          <p:cNvSpPr/>
          <p:nvPr/>
        </p:nvSpPr>
        <p:spPr>
          <a:xfrm rot="3124536">
            <a:off x="8260411" y="155635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90A1D4-38D5-4B10-8900-FF277AE83DFD}"/>
              </a:ext>
            </a:extLst>
          </p:cNvPr>
          <p:cNvSpPr/>
          <p:nvPr/>
        </p:nvSpPr>
        <p:spPr>
          <a:xfrm>
            <a:off x="10796162" y="328481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37623-5FCD-475C-AB01-512386B4353B}"/>
              </a:ext>
            </a:extLst>
          </p:cNvPr>
          <p:cNvSpPr/>
          <p:nvPr/>
        </p:nvSpPr>
        <p:spPr>
          <a:xfrm>
            <a:off x="8797485" y="762482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312F35-E363-4C93-8134-853E472BDC44}"/>
              </a:ext>
            </a:extLst>
          </p:cNvPr>
          <p:cNvSpPr/>
          <p:nvPr/>
        </p:nvSpPr>
        <p:spPr>
          <a:xfrm>
            <a:off x="9215281" y="201993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6A61C0-8A8F-43E4-89D2-F75BA8574591}"/>
              </a:ext>
            </a:extLst>
          </p:cNvPr>
          <p:cNvSpPr/>
          <p:nvPr/>
        </p:nvSpPr>
        <p:spPr>
          <a:xfrm>
            <a:off x="9707510" y="153225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563E31-0D42-4128-953C-8926AD3D6445}"/>
              </a:ext>
            </a:extLst>
          </p:cNvPr>
          <p:cNvSpPr/>
          <p:nvPr/>
        </p:nvSpPr>
        <p:spPr>
          <a:xfrm>
            <a:off x="9832236" y="211136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B13BF61-111D-4DC4-8858-D3A1F7D327E8}"/>
              </a:ext>
            </a:extLst>
          </p:cNvPr>
          <p:cNvSpPr/>
          <p:nvPr/>
        </p:nvSpPr>
        <p:spPr>
          <a:xfrm>
            <a:off x="9176060" y="165840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5157E1-14BC-4E05-8EEE-9C7276C742ED}"/>
              </a:ext>
            </a:extLst>
          </p:cNvPr>
          <p:cNvSpPr txBox="1"/>
          <p:nvPr/>
        </p:nvSpPr>
        <p:spPr>
          <a:xfrm>
            <a:off x="9254329" y="133865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EC460F-BECB-4CD1-B1A9-CD571BED3C8A}"/>
              </a:ext>
            </a:extLst>
          </p:cNvPr>
          <p:cNvSpPr/>
          <p:nvPr/>
        </p:nvSpPr>
        <p:spPr>
          <a:xfrm rot="5400000">
            <a:off x="8088744" y="1280202"/>
            <a:ext cx="3603109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19BE135-0568-4552-BEFC-6018BA6926AC}"/>
              </a:ext>
            </a:extLst>
          </p:cNvPr>
          <p:cNvSpPr/>
          <p:nvPr/>
        </p:nvSpPr>
        <p:spPr>
          <a:xfrm>
            <a:off x="9821440" y="167429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8ACC8B-93F7-450C-A74F-8964939F27BD}"/>
              </a:ext>
            </a:extLst>
          </p:cNvPr>
          <p:cNvSpPr/>
          <p:nvPr/>
        </p:nvSpPr>
        <p:spPr>
          <a:xfrm>
            <a:off x="10155239" y="103434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9F43FF4-B7E3-424D-B9DD-FE39278E1AD5}"/>
              </a:ext>
            </a:extLst>
          </p:cNvPr>
          <p:cNvSpPr/>
          <p:nvPr/>
        </p:nvSpPr>
        <p:spPr>
          <a:xfrm>
            <a:off x="9130097" y="2147377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AE7F77-AFA8-4CAF-BE81-15066521745E}"/>
              </a:ext>
            </a:extLst>
          </p:cNvPr>
          <p:cNvSpPr/>
          <p:nvPr/>
        </p:nvSpPr>
        <p:spPr>
          <a:xfrm>
            <a:off x="10169097" y="1858247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4ED89EC-EC5E-4170-BFCD-15628589D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031674" y="2164600"/>
            <a:ext cx="889144" cy="773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C61AA14-BDEC-4E8E-A7DB-6D566D66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8985762" y="1149984"/>
            <a:ext cx="889144" cy="7731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629B5CE-EA2C-48B3-879A-BBF37D426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519694" y="1125420"/>
            <a:ext cx="889144" cy="7731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536680-6193-4B7D-90D0-5D107BC20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191571" y="1672600"/>
            <a:ext cx="889144" cy="7731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37BAF3-D129-45EF-81FB-132E7ECC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585904" y="2092578"/>
            <a:ext cx="889144" cy="773147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AAAE4F5-3886-47F8-8281-140631195262}"/>
              </a:ext>
            </a:extLst>
          </p:cNvPr>
          <p:cNvSpPr/>
          <p:nvPr/>
        </p:nvSpPr>
        <p:spPr>
          <a:xfrm>
            <a:off x="9433980" y="71770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3580846-4E20-4949-8600-6A1EDFA50A05}"/>
              </a:ext>
            </a:extLst>
          </p:cNvPr>
          <p:cNvSpPr/>
          <p:nvPr/>
        </p:nvSpPr>
        <p:spPr>
          <a:xfrm>
            <a:off x="8842793" y="329200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345A34-8A2E-4257-A147-9A48B48DB80A}"/>
              </a:ext>
            </a:extLst>
          </p:cNvPr>
          <p:cNvSpPr/>
          <p:nvPr/>
        </p:nvSpPr>
        <p:spPr>
          <a:xfrm>
            <a:off x="9723198" y="8027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5C1D71-60D5-4BDD-8D8D-27066508731D}"/>
              </a:ext>
            </a:extLst>
          </p:cNvPr>
          <p:cNvSpPr/>
          <p:nvPr/>
        </p:nvSpPr>
        <p:spPr>
          <a:xfrm rot="7608042">
            <a:off x="4321170" y="130431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41AA2C-05BD-4D61-AF22-B85393A57AE1}"/>
              </a:ext>
            </a:extLst>
          </p:cNvPr>
          <p:cNvSpPr/>
          <p:nvPr/>
        </p:nvSpPr>
        <p:spPr>
          <a:xfrm>
            <a:off x="6429768" y="47588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FDF79A-1305-4070-B3E4-2A1D71327259}"/>
              </a:ext>
            </a:extLst>
          </p:cNvPr>
          <p:cNvSpPr/>
          <p:nvPr/>
        </p:nvSpPr>
        <p:spPr>
          <a:xfrm>
            <a:off x="5407491" y="166274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14FB86C-9CB8-41F0-B940-93723BEC3675}"/>
              </a:ext>
            </a:extLst>
          </p:cNvPr>
          <p:cNvSpPr/>
          <p:nvPr/>
        </p:nvSpPr>
        <p:spPr>
          <a:xfrm>
            <a:off x="5688395" y="1591745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2E2A2B-B61A-479E-B881-45D9C9E82ED6}"/>
              </a:ext>
            </a:extLst>
          </p:cNvPr>
          <p:cNvSpPr txBox="1"/>
          <p:nvPr/>
        </p:nvSpPr>
        <p:spPr>
          <a:xfrm>
            <a:off x="5727798" y="125808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BF72734-1782-4184-A59C-60FBEB42510E}"/>
              </a:ext>
            </a:extLst>
          </p:cNvPr>
          <p:cNvSpPr/>
          <p:nvPr/>
        </p:nvSpPr>
        <p:spPr>
          <a:xfrm>
            <a:off x="1107801" y="4718811"/>
            <a:ext cx="101897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NO! What makes them different?</a:t>
            </a:r>
          </a:p>
        </p:txBody>
      </p:sp>
    </p:spTree>
    <p:extLst>
      <p:ext uri="{BB962C8B-B14F-4D97-AF65-F5344CB8AC3E}">
        <p14:creationId xmlns:p14="http://schemas.microsoft.com/office/powerpoint/2010/main" val="18697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39 L 0.07592 0.04746 L 0.11094 0.10301 L 0.15573 0.23102 L 0.17227 0.33149 L 0.15873 0.38172 L 0.10899 0.3625 L 0.06511 0.29676 L 0.02136 0.20857 L -0.00885 0.08913 L -0.01367 0.04746 L -0.01367 0.00764 L -0.00403 -0.00601 L 0.02722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3 L -0.1401 0.29976 L -0.14101 0.36041 L -0.12643 0.38634 L -0.09922 0.38634 L -0.05937 0.34282 L -0.02135 0.27916 L 0.00782 0.2081 L 0.0293 0.13518 L 0.04297 0.0537 L 0.03321 0.00023 L 0.01862 -0.00649 L -0.00872 0.00717 L -0.03789 0.0418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7 -0.32384 L -0.05495 -0.26852 L -0.02474 -0.18357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4 L 0.07591 0.04745 L 0.11094 0.10301 L 0.15573 0.23101 L 0.17227 0.33148 L 0.15873 0.38171 L 0.10899 0.3625 L 0.06511 0.29676 L 0.02136 0.20856 L -0.00885 0.08912 L -0.01367 0.04745 L -0.01367 0.00763 L -0.00403 -0.00602 L 0.02722 -0.0044 Z " pathEditMode="relative" rAng="0" ptsTypes="AAAAAAAAAAAAAA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3 L -0.1207 0.22014 L -0.1401 0.29977 L -0.14101 0.36041 L -0.12643 0.38634 L -0.09922 0.38634 L -0.05937 0.34282 L -0.02135 0.27916 L 0.00781 0.2081 L 0.0293 0.13518 L 0.04297 0.0537 L 0.03321 0.00023 L 0.01862 -0.00648 L -0.00872 0.00717 L -0.03789 0.0419 Z " pathEditMode="relative" rAng="0" ptsTypes="AAAAAAAAAAAAAAAA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6 -0.07269 L -0.14454 -0.17315 L -0.17084 -0.25625 L -0.18151 -0.33241 L -0.16693 -0.36528 L -0.12709 -0.36019 L -0.08907 -0.32384 L -0.05495 -0.26852 L -0.02474 -0.18356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7616 L 0.00078 -0.1463 L 0.03529 -0.23472 L 0.0819 -0.33195 L 0.14674 -0.38773 L 0.1651 -0.30672 L 0.14075 -0.18611 L 0.09818 -0.09236 L 0.05456 -0.02385 L 0.03216 -0.00232 L 0.01706 0.00509 L -0.01341 -0.04908 L -0.01237 -0.08334 L -0.01445 -0.08334 L -0.01537 -0.08334 L -0.01341 -0.07616 Z " pathEditMode="relative" ptsTypes="AAAAAAAAAAAAAAAA">
                                      <p:cBhvr>
                                        <p:cTn id="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5 0.03912 L -0.04309 0.13102 L -0.05117 0.25532 L -0.0401 0.40671 L 0.00053 0.50764 L 0.03295 0.46782 L 0.0461 0.39398 L 0.05534 0.23009 L 0.04818 0.11296 L 0.02487 0.01389 L 0.00053 -0.01481 L -0.02994 0.03194 L -0.02695 0.03912 Z " pathEditMode="relative" ptsTypes="AAAAAAAAAAAAA">
                                      <p:cBhvr>
                                        <p:cTn id="2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3 L -0.1207 0.22014 L -0.1401 0.29977 L -0.14101 0.36042 L -0.12643 0.38634 L -0.09922 0.38634 L -0.05937 0.34282 L -0.02135 0.27917 L 0.00782 0.2081 L 0.0293 0.13518 L 0.04297 0.0537 L 0.03321 0.00023 L 0.01862 -0.00648 L -0.00872 0.00718 L -0.03789 0.0419 Z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9" grpId="0" animBg="1"/>
      <p:bldP spid="21" grpId="0" animBg="1"/>
      <p:bldP spid="22" grpId="0" animBg="1"/>
      <p:bldP spid="48" grpId="0" animBg="1"/>
      <p:bldP spid="49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4107" y="10655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162705" y="2371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35983" y="11370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2571734" y="28654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573057" y="34314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990853" y="16005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483082" y="11129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1607808" y="169202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1686983" y="127759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361693" y="16149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951632" y="123906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990853" y="92337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393412" y="13094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1792866" y="95494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D62440-83D0-4CA0-A43D-A3B361FFAA4E}"/>
              </a:ext>
            </a:extLst>
          </p:cNvPr>
          <p:cNvSpPr/>
          <p:nvPr/>
        </p:nvSpPr>
        <p:spPr>
          <a:xfrm rot="7608042">
            <a:off x="8278535" y="148488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C2568F-EF87-4DFA-A8B3-9993E059BF52}"/>
              </a:ext>
            </a:extLst>
          </p:cNvPr>
          <p:cNvSpPr/>
          <p:nvPr/>
        </p:nvSpPr>
        <p:spPr>
          <a:xfrm>
            <a:off x="10387133" y="656451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DBE74B-A237-4C5A-A32F-D85C7DEA1EC4}"/>
              </a:ext>
            </a:extLst>
          </p:cNvPr>
          <p:cNvSpPr/>
          <p:nvPr/>
        </p:nvSpPr>
        <p:spPr>
          <a:xfrm rot="3124536">
            <a:off x="8260411" y="155635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90A1D4-38D5-4B10-8900-FF277AE83DFD}"/>
              </a:ext>
            </a:extLst>
          </p:cNvPr>
          <p:cNvSpPr/>
          <p:nvPr/>
        </p:nvSpPr>
        <p:spPr>
          <a:xfrm>
            <a:off x="10796162" y="328481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37623-5FCD-475C-AB01-512386B4353B}"/>
              </a:ext>
            </a:extLst>
          </p:cNvPr>
          <p:cNvSpPr/>
          <p:nvPr/>
        </p:nvSpPr>
        <p:spPr>
          <a:xfrm>
            <a:off x="8797485" y="762482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312F35-E363-4C93-8134-853E472BDC44}"/>
              </a:ext>
            </a:extLst>
          </p:cNvPr>
          <p:cNvSpPr/>
          <p:nvPr/>
        </p:nvSpPr>
        <p:spPr>
          <a:xfrm>
            <a:off x="9215281" y="201993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6A61C0-8A8F-43E4-89D2-F75BA8574591}"/>
              </a:ext>
            </a:extLst>
          </p:cNvPr>
          <p:cNvSpPr/>
          <p:nvPr/>
        </p:nvSpPr>
        <p:spPr>
          <a:xfrm>
            <a:off x="9707510" y="153225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563E31-0D42-4128-953C-8926AD3D6445}"/>
              </a:ext>
            </a:extLst>
          </p:cNvPr>
          <p:cNvSpPr/>
          <p:nvPr/>
        </p:nvSpPr>
        <p:spPr>
          <a:xfrm>
            <a:off x="9832236" y="211136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B13BF61-111D-4DC4-8858-D3A1F7D327E8}"/>
              </a:ext>
            </a:extLst>
          </p:cNvPr>
          <p:cNvSpPr/>
          <p:nvPr/>
        </p:nvSpPr>
        <p:spPr>
          <a:xfrm>
            <a:off x="9176060" y="165840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5157E1-14BC-4E05-8EEE-9C7276C742ED}"/>
              </a:ext>
            </a:extLst>
          </p:cNvPr>
          <p:cNvSpPr txBox="1"/>
          <p:nvPr/>
        </p:nvSpPr>
        <p:spPr>
          <a:xfrm>
            <a:off x="9254329" y="133865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EC460F-BECB-4CD1-B1A9-CD571BED3C8A}"/>
              </a:ext>
            </a:extLst>
          </p:cNvPr>
          <p:cNvSpPr/>
          <p:nvPr/>
        </p:nvSpPr>
        <p:spPr>
          <a:xfrm rot="5400000">
            <a:off x="8088744" y="1280202"/>
            <a:ext cx="3603109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19BE135-0568-4552-BEFC-6018BA6926AC}"/>
              </a:ext>
            </a:extLst>
          </p:cNvPr>
          <p:cNvSpPr/>
          <p:nvPr/>
        </p:nvSpPr>
        <p:spPr>
          <a:xfrm>
            <a:off x="9821440" y="167429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8ACC8B-93F7-450C-A74F-8964939F27BD}"/>
              </a:ext>
            </a:extLst>
          </p:cNvPr>
          <p:cNvSpPr/>
          <p:nvPr/>
        </p:nvSpPr>
        <p:spPr>
          <a:xfrm>
            <a:off x="10155239" y="103434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9F43FF4-B7E3-424D-B9DD-FE39278E1AD5}"/>
              </a:ext>
            </a:extLst>
          </p:cNvPr>
          <p:cNvSpPr/>
          <p:nvPr/>
        </p:nvSpPr>
        <p:spPr>
          <a:xfrm>
            <a:off x="9130097" y="2147377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AE7F77-AFA8-4CAF-BE81-15066521745E}"/>
              </a:ext>
            </a:extLst>
          </p:cNvPr>
          <p:cNvSpPr/>
          <p:nvPr/>
        </p:nvSpPr>
        <p:spPr>
          <a:xfrm>
            <a:off x="10169097" y="1858247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4ED89EC-EC5E-4170-BFCD-15628589D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031674" y="2164600"/>
            <a:ext cx="889144" cy="773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C61AA14-BDEC-4E8E-A7DB-6D566D66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8985762" y="1149984"/>
            <a:ext cx="889144" cy="7731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629B5CE-EA2C-48B3-879A-BBF37D426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519694" y="1125420"/>
            <a:ext cx="889144" cy="7731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536680-6193-4B7D-90D0-5D107BC20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191571" y="1672600"/>
            <a:ext cx="889144" cy="7731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37BAF3-D129-45EF-81FB-132E7ECC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585904" y="2092578"/>
            <a:ext cx="889144" cy="773147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AAAE4F5-3886-47F8-8281-140631195262}"/>
              </a:ext>
            </a:extLst>
          </p:cNvPr>
          <p:cNvSpPr/>
          <p:nvPr/>
        </p:nvSpPr>
        <p:spPr>
          <a:xfrm>
            <a:off x="9433980" y="71770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3580846-4E20-4949-8600-6A1EDFA50A05}"/>
              </a:ext>
            </a:extLst>
          </p:cNvPr>
          <p:cNvSpPr/>
          <p:nvPr/>
        </p:nvSpPr>
        <p:spPr>
          <a:xfrm>
            <a:off x="8842793" y="329200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345A34-8A2E-4257-A147-9A48B48DB80A}"/>
              </a:ext>
            </a:extLst>
          </p:cNvPr>
          <p:cNvSpPr/>
          <p:nvPr/>
        </p:nvSpPr>
        <p:spPr>
          <a:xfrm>
            <a:off x="9723198" y="8027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5C1D71-60D5-4BDD-8D8D-27066508731D}"/>
              </a:ext>
            </a:extLst>
          </p:cNvPr>
          <p:cNvSpPr/>
          <p:nvPr/>
        </p:nvSpPr>
        <p:spPr>
          <a:xfrm rot="7608042">
            <a:off x="4321170" y="130431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41AA2C-05BD-4D61-AF22-B85393A57AE1}"/>
              </a:ext>
            </a:extLst>
          </p:cNvPr>
          <p:cNvSpPr/>
          <p:nvPr/>
        </p:nvSpPr>
        <p:spPr>
          <a:xfrm>
            <a:off x="6429768" y="47588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FDF79A-1305-4070-B3E4-2A1D71327259}"/>
              </a:ext>
            </a:extLst>
          </p:cNvPr>
          <p:cNvSpPr/>
          <p:nvPr/>
        </p:nvSpPr>
        <p:spPr>
          <a:xfrm>
            <a:off x="5407491" y="166274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14FB86C-9CB8-41F0-B940-93723BEC3675}"/>
              </a:ext>
            </a:extLst>
          </p:cNvPr>
          <p:cNvSpPr/>
          <p:nvPr/>
        </p:nvSpPr>
        <p:spPr>
          <a:xfrm>
            <a:off x="5688395" y="1591745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2E2A2B-B61A-479E-B881-45D9C9E82ED6}"/>
              </a:ext>
            </a:extLst>
          </p:cNvPr>
          <p:cNvSpPr txBox="1"/>
          <p:nvPr/>
        </p:nvSpPr>
        <p:spPr>
          <a:xfrm>
            <a:off x="5727798" y="125808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BF72734-1782-4184-A59C-60FBEB42510E}"/>
              </a:ext>
            </a:extLst>
          </p:cNvPr>
          <p:cNvSpPr/>
          <p:nvPr/>
        </p:nvSpPr>
        <p:spPr>
          <a:xfrm>
            <a:off x="1107801" y="4718811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STRUCTURES!!!!</a:t>
            </a:r>
          </a:p>
        </p:txBody>
      </p:sp>
    </p:spTree>
    <p:extLst>
      <p:ext uri="{BB962C8B-B14F-4D97-AF65-F5344CB8AC3E}">
        <p14:creationId xmlns:p14="http://schemas.microsoft.com/office/powerpoint/2010/main" val="33002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39 L 0.07592 0.04746 L 0.11094 0.10301 L 0.15573 0.23102 L 0.17227 0.33149 L 0.15873 0.38172 L 0.10899 0.3625 L 0.06511 0.29676 L 0.02136 0.20857 L -0.00885 0.08913 L -0.01367 0.04746 L -0.01367 0.00764 L -0.00403 -0.00601 L 0.02722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3 L -0.1401 0.29976 L -0.14101 0.36041 L -0.12643 0.38634 L -0.09922 0.38634 L -0.05937 0.34282 L -0.02135 0.27916 L 0.00782 0.2081 L 0.0293 0.13518 L 0.04297 0.0537 L 0.03321 0.00023 L 0.01862 -0.00649 L -0.00872 0.00717 L -0.03789 0.0418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8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7 -0.32384 L -0.05495 -0.26852 L -0.02474 -0.18357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4 L 0.07591 0.04745 L 0.11094 0.10301 L 0.15573 0.23101 L 0.17227 0.33148 L 0.15873 0.38171 L 0.10899 0.3625 L 0.06511 0.29676 L 0.02136 0.20856 L -0.00885 0.08912 L -0.01367 0.04745 L -0.01367 0.00763 L -0.00403 -0.00602 L 0.02722 -0.0044 Z " pathEditMode="relative" rAng="0" ptsTypes="AAAAAAAAAAAAAA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3 L -0.1207 0.22014 L -0.1401 0.29977 L -0.14101 0.36041 L -0.12643 0.38634 L -0.09922 0.38634 L -0.05937 0.34282 L -0.02135 0.27916 L 0.00781 0.2081 L 0.0293 0.13518 L 0.04297 0.0537 L 0.03321 0.00023 L 0.01862 -0.00648 L -0.00872 0.00717 L -0.03789 0.0419 Z " pathEditMode="relative" rAng="0" ptsTypes="AAAAAAAAAAAAAAAA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6 -0.07269 L -0.14454 -0.17315 L -0.17084 -0.25625 L -0.18151 -0.33241 L -0.16693 -0.36528 L -0.12709 -0.36019 L -0.08907 -0.32384 L -0.05495 -0.26852 L -0.02474 -0.18356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7616 L 0.00078 -0.1463 L 0.03529 -0.23472 L 0.0819 -0.33195 L 0.14674 -0.38773 L 0.1651 -0.30672 L 0.14075 -0.18611 L 0.09818 -0.09236 L 0.05456 -0.02385 L 0.03216 -0.00232 L 0.01706 0.00509 L -0.01341 -0.04908 L -0.01237 -0.08334 L -0.01445 -0.08334 L -0.01537 -0.08334 L -0.01341 -0.07616 Z " pathEditMode="relative" ptsTypes="AAAAAAAAAAAAAAAA">
                                      <p:cBhvr>
                                        <p:cTn id="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5 0.03912 L -0.04309 0.13102 L -0.05117 0.25532 L -0.0401 0.40671 L 0.00053 0.50764 L 0.03295 0.46782 L 0.0461 0.39398 L 0.05534 0.23009 L 0.04818 0.11296 L 0.02487 0.01389 L 0.00053 -0.01481 L -0.02994 0.03194 L -0.02695 0.03912 Z " pathEditMode="relative" ptsTypes="AAAAAAAAAAAAA">
                                      <p:cBhvr>
                                        <p:cTn id="2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3 L -0.1207 0.22014 L -0.1401 0.29977 L -0.14101 0.36042 L -0.12643 0.38634 L -0.09922 0.38634 L -0.05937 0.34282 L -0.02135 0.27917 L 0.00782 0.2081 L 0.0293 0.13518 L 0.04297 0.0537 L 0.03321 0.00023 L 0.01862 -0.00648 L -0.00872 0.00718 L -0.03789 0.0419 Z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9" grpId="0" animBg="1"/>
      <p:bldP spid="21" grpId="0" animBg="1"/>
      <p:bldP spid="22" grpId="0" animBg="1"/>
      <p:bldP spid="48" grpId="0" animBg="1"/>
      <p:bldP spid="49" grpId="0" animBg="1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1096" y="2161553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55D6-F26D-4D45-8522-81E6FE1522D8}"/>
              </a:ext>
            </a:extLst>
          </p:cNvPr>
          <p:cNvSpPr txBox="1"/>
          <p:nvPr/>
        </p:nvSpPr>
        <p:spPr>
          <a:xfrm>
            <a:off x="-1834747" y="123023"/>
            <a:ext cx="15916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MOST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atoms </a:t>
            </a: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are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made of THREE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subatomic particles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-189410" y="831915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2091607" y="3144104"/>
            <a:ext cx="4031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2306498" y="5337955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61775" y="4562489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AB255-9AA0-46A0-9D9D-D5652751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410" y="2459520"/>
            <a:ext cx="2221717" cy="2434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07B72-8AD6-4A67-A550-4D6E6F813B75}"/>
              </a:ext>
            </a:extLst>
          </p:cNvPr>
          <p:cNvSpPr txBox="1"/>
          <p:nvPr/>
        </p:nvSpPr>
        <p:spPr>
          <a:xfrm>
            <a:off x="7154959" y="3975101"/>
            <a:ext cx="4423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do you notice that’s different about them?!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046761-87EF-40C3-B473-5C6C0A9F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8622775" y="401959"/>
            <a:ext cx="2955235" cy="367084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Checklist">
                <a:extLst>
                  <a:ext uri="{FF2B5EF4-FFF2-40B4-BE49-F238E27FC236}">
                    <a16:creationId xmlns:a16="http://schemas.microsoft.com/office/drawing/2014/main" id="{AC76599F-29ED-4BBE-A861-095FC5B120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3987863"/>
                  </p:ext>
                </p:extLst>
              </p:nvPr>
            </p:nvGraphicFramePr>
            <p:xfrm>
              <a:off x="5940123" y="1444647"/>
              <a:ext cx="3623154" cy="235923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623154" cy="2359235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Checklist">
                <a:extLst>
                  <a:ext uri="{FF2B5EF4-FFF2-40B4-BE49-F238E27FC236}">
                    <a16:creationId xmlns:a16="http://schemas.microsoft.com/office/drawing/2014/main" id="{AC76599F-29ED-4BBE-A861-095FC5B120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0123" y="1444647"/>
                <a:ext cx="3623154" cy="2359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36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1096" y="2161553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55D6-F26D-4D45-8522-81E6FE1522D8}"/>
              </a:ext>
            </a:extLst>
          </p:cNvPr>
          <p:cNvSpPr txBox="1"/>
          <p:nvPr/>
        </p:nvSpPr>
        <p:spPr>
          <a:xfrm>
            <a:off x="-1834747" y="123023"/>
            <a:ext cx="15916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MOST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atoms </a:t>
            </a: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are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made of THREE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subatomic particles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-189410" y="831915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2091607" y="3144104"/>
            <a:ext cx="4031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2306498" y="5337955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61775" y="4562489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AB255-9AA0-46A0-9D9D-D5652751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410" y="2459520"/>
            <a:ext cx="2221717" cy="2434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07B72-8AD6-4A67-A550-4D6E6F813B75}"/>
              </a:ext>
            </a:extLst>
          </p:cNvPr>
          <p:cNvSpPr txBox="1"/>
          <p:nvPr/>
        </p:nvSpPr>
        <p:spPr>
          <a:xfrm>
            <a:off x="6858000" y="4229960"/>
            <a:ext cx="49570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Their CHARGES, MASSES, and LOCATION!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046761-87EF-40C3-B473-5C6C0A9F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8622775" y="401959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1096" y="2161553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55D6-F26D-4D45-8522-81E6FE1522D8}"/>
              </a:ext>
            </a:extLst>
          </p:cNvPr>
          <p:cNvSpPr txBox="1"/>
          <p:nvPr/>
        </p:nvSpPr>
        <p:spPr>
          <a:xfrm>
            <a:off x="-1834747" y="123023"/>
            <a:ext cx="159162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MOST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atoms </a:t>
            </a: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are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made of THREE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subatomic particles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-189410" y="831915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2091606" y="3144104"/>
            <a:ext cx="4613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(-1)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2306498" y="5337955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61775" y="4562489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AB255-9AA0-46A0-9D9D-D5652751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410" y="2459520"/>
            <a:ext cx="2221717" cy="2434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007B72-8AD6-4A67-A550-4D6E6F813B75}"/>
              </a:ext>
            </a:extLst>
          </p:cNvPr>
          <p:cNvSpPr txBox="1"/>
          <p:nvPr/>
        </p:nvSpPr>
        <p:spPr>
          <a:xfrm>
            <a:off x="6858000" y="4229960"/>
            <a:ext cx="49570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Their CHARGES, MASSES, and LOCATION!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046761-87EF-40C3-B473-5C6C0A9F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8622775" y="401959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5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1096" y="2161553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55D6-F26D-4D45-8522-81E6FE1522D8}"/>
              </a:ext>
            </a:extLst>
          </p:cNvPr>
          <p:cNvSpPr txBox="1"/>
          <p:nvPr/>
        </p:nvSpPr>
        <p:spPr>
          <a:xfrm>
            <a:off x="4439747" y="-95753"/>
            <a:ext cx="7985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THEIR CHARGES!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-189410" y="831915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2091606" y="3144104"/>
            <a:ext cx="4613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(-1)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2306498" y="5337955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61775" y="4562489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AB255-9AA0-46A0-9D9D-D5652751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410" y="2459520"/>
            <a:ext cx="2221717" cy="2434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2B968-B411-418E-BAD6-350510E5F52E}"/>
              </a:ext>
            </a:extLst>
          </p:cNvPr>
          <p:cNvSpPr txBox="1"/>
          <p:nvPr/>
        </p:nvSpPr>
        <p:spPr>
          <a:xfrm>
            <a:off x="4107490" y="1922609"/>
            <a:ext cx="7985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OSITIVE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2DA71-8137-4322-9ACB-DBC014D69140}"/>
              </a:ext>
            </a:extLst>
          </p:cNvPr>
          <p:cNvSpPr txBox="1"/>
          <p:nvPr/>
        </p:nvSpPr>
        <p:spPr>
          <a:xfrm>
            <a:off x="4827067" y="2869543"/>
            <a:ext cx="7985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solidFill>
                  <a:schemeClr val="bg1"/>
                </a:solidFill>
                <a:latin typeface="Calibri" panose="020F0502020204030204"/>
              </a:rPr>
              <a:t>N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EGATIVE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7ECC8-43E0-4532-86BB-30E9B8D05AE6}"/>
              </a:ext>
            </a:extLst>
          </p:cNvPr>
          <p:cNvSpPr txBox="1"/>
          <p:nvPr/>
        </p:nvSpPr>
        <p:spPr>
          <a:xfrm>
            <a:off x="4601686" y="5048908"/>
            <a:ext cx="7985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solidFill>
                  <a:schemeClr val="bg1"/>
                </a:solidFill>
                <a:latin typeface="Calibri" panose="020F0502020204030204"/>
              </a:rPr>
              <a:t>NEUTRAL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7341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9367" y="3841471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B55D6-F26D-4D45-8522-81E6FE1522D8}"/>
              </a:ext>
            </a:extLst>
          </p:cNvPr>
          <p:cNvSpPr txBox="1"/>
          <p:nvPr/>
        </p:nvSpPr>
        <p:spPr>
          <a:xfrm>
            <a:off x="2017027" y="-164152"/>
            <a:ext cx="84813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THEIR MASSES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322711" y="1447794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4065271" y="3861927"/>
            <a:ext cx="4031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8126730" y="3841470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9180156" y="1447795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A52E00-522F-4353-A473-C194C15AF088}"/>
              </a:ext>
            </a:extLst>
          </p:cNvPr>
          <p:cNvSpPr/>
          <p:nvPr/>
        </p:nvSpPr>
        <p:spPr>
          <a:xfrm>
            <a:off x="5867161" y="3132810"/>
            <a:ext cx="457678" cy="432927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6290C-28DF-4908-B975-3DC1BC15BC59}"/>
              </a:ext>
            </a:extLst>
          </p:cNvPr>
          <p:cNvSpPr txBox="1"/>
          <p:nvPr/>
        </p:nvSpPr>
        <p:spPr>
          <a:xfrm>
            <a:off x="5867161" y="2805552"/>
            <a:ext cx="109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8809C-23D5-4E91-84EC-8CFF8A994562}"/>
              </a:ext>
            </a:extLst>
          </p:cNvPr>
          <p:cNvSpPr txBox="1"/>
          <p:nvPr/>
        </p:nvSpPr>
        <p:spPr>
          <a:xfrm>
            <a:off x="1677010" y="4533207"/>
            <a:ext cx="7925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Rank them from smallest to largest!</a:t>
            </a:r>
          </a:p>
        </p:txBody>
      </p:sp>
    </p:spTree>
    <p:extLst>
      <p:ext uri="{BB962C8B-B14F-4D97-AF65-F5344CB8AC3E}">
        <p14:creationId xmlns:p14="http://schemas.microsoft.com/office/powerpoint/2010/main" val="224794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GO OVER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" y="883744"/>
            <a:ext cx="7768414" cy="57236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2) Most found that the carpet produced the LOWEST bounce height.            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Why do </a:t>
            </a:r>
            <a:r>
              <a:rPr lang="en-US" sz="5400" b="1" u="sng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YOU</a:t>
            </a:r>
            <a:r>
              <a:rPr lang="en-US" sz="54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 think that is?</a:t>
            </a:r>
          </a:p>
          <a:p>
            <a:pPr marL="457200" indent="-457200">
              <a:buAutoNum type="arabicParenR"/>
            </a:pPr>
            <a:endParaRPr lang="en-US" sz="5400" b="1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3441DED-E626-4748-AD40-6E65D7951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03" y="7937"/>
            <a:ext cx="2251420" cy="45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1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21692" y="3943350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28760" y="1387507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4262444" y="3868025"/>
            <a:ext cx="4031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8126730" y="3841470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9180156" y="1447795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EB7CA-DD67-4905-A91C-70350B42D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3996852" y="-373365"/>
            <a:ext cx="858762" cy="7467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2C3712-557E-44A4-80DC-2619A4AE7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5892953" y="3197103"/>
            <a:ext cx="537760" cy="525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B7FD61-59FF-430F-A9BB-066687E32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4426233" y="1908131"/>
            <a:ext cx="858762" cy="7467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83087BA-8D01-4666-A490-3F0E3573DE9C}"/>
              </a:ext>
            </a:extLst>
          </p:cNvPr>
          <p:cNvSpPr txBox="1"/>
          <p:nvPr/>
        </p:nvSpPr>
        <p:spPr>
          <a:xfrm>
            <a:off x="1677010" y="4533207"/>
            <a:ext cx="7925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Rank them from smallest to largest!</a:t>
            </a:r>
          </a:p>
        </p:txBody>
      </p:sp>
    </p:spTree>
    <p:extLst>
      <p:ext uri="{BB962C8B-B14F-4D97-AF65-F5344CB8AC3E}">
        <p14:creationId xmlns:p14="http://schemas.microsoft.com/office/powerpoint/2010/main" val="42135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41555" y="3926219"/>
            <a:ext cx="435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4572973" y="1447794"/>
            <a:ext cx="2776331" cy="2414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C97711-33DA-4224-BAB7-F919E98E37B5}"/>
              </a:ext>
            </a:extLst>
          </p:cNvPr>
          <p:cNvSpPr txBox="1"/>
          <p:nvPr/>
        </p:nvSpPr>
        <p:spPr>
          <a:xfrm>
            <a:off x="0" y="3827699"/>
            <a:ext cx="4031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(-)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41468-5717-47B3-9256-7735CEE2C288}"/>
              </a:ext>
            </a:extLst>
          </p:cNvPr>
          <p:cNvSpPr txBox="1"/>
          <p:nvPr/>
        </p:nvSpPr>
        <p:spPr>
          <a:xfrm>
            <a:off x="8126730" y="3841470"/>
            <a:ext cx="422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(0) 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9180156" y="1447795"/>
            <a:ext cx="2421293" cy="2342736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F0AE4-C45F-48E7-AB93-EDE6AB263DD9}"/>
              </a:ext>
            </a:extLst>
          </p:cNvPr>
          <p:cNvSpPr txBox="1"/>
          <p:nvPr/>
        </p:nvSpPr>
        <p:spPr>
          <a:xfrm>
            <a:off x="4076523" y="4633848"/>
            <a:ext cx="37692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amu </a:t>
            </a:r>
          </a:p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or 1.6726x 10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-24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04D034-F1F3-484F-8613-72DE613E3C47}"/>
              </a:ext>
            </a:extLst>
          </p:cNvPr>
          <p:cNvSpPr txBox="1"/>
          <p:nvPr/>
        </p:nvSpPr>
        <p:spPr>
          <a:xfrm>
            <a:off x="8129931" y="4625372"/>
            <a:ext cx="39333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amu </a:t>
            </a:r>
          </a:p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or 1.6749 x 10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-24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6A31B0-B696-4394-948F-C080CDEC03DA}"/>
              </a:ext>
            </a:extLst>
          </p:cNvPr>
          <p:cNvSpPr txBox="1"/>
          <p:nvPr/>
        </p:nvSpPr>
        <p:spPr>
          <a:xfrm>
            <a:off x="128760" y="4587681"/>
            <a:ext cx="3497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( 9.1 x 10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-28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g)</a:t>
            </a:r>
            <a:endParaRPr lang="en-US" sz="4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EB7CA-DD67-4905-A91C-70350B42D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3996852" y="-373365"/>
            <a:ext cx="858762" cy="7467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2C3712-557E-44A4-80DC-2619A4AE7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1352551" y="3182225"/>
            <a:ext cx="537760" cy="525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B7FD61-59FF-430F-A9BB-066687E32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4426233" y="1908131"/>
            <a:ext cx="858762" cy="746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27DD58-3E40-468B-85EC-7BB8F212BD2F}"/>
              </a:ext>
            </a:extLst>
          </p:cNvPr>
          <p:cNvSpPr txBox="1"/>
          <p:nvPr/>
        </p:nvSpPr>
        <p:spPr>
          <a:xfrm>
            <a:off x="128760" y="1743605"/>
            <a:ext cx="3050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Mass is NEGLIGIBLE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B054D-42A1-45AC-BA23-C0AD4E914ADC}"/>
              </a:ext>
            </a:extLst>
          </p:cNvPr>
          <p:cNvSpPr/>
          <p:nvPr/>
        </p:nvSpPr>
        <p:spPr>
          <a:xfrm>
            <a:off x="5130799" y="4757215"/>
            <a:ext cx="5825067" cy="661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1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226075A7-1AB9-465F-9893-438E1D7721BC}"/>
              </a:ext>
            </a:extLst>
          </p:cNvPr>
          <p:cNvSpPr/>
          <p:nvPr/>
        </p:nvSpPr>
        <p:spPr>
          <a:xfrm>
            <a:off x="9455380" y="1855485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9893598" y="1507613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68" y="235957"/>
            <a:ext cx="6560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found in the dense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an atom in the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NUCLEUS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contains the bulk of the atom’s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241280" y="1381714"/>
            <a:ext cx="858762" cy="746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CCF7CB4-3792-4665-A5E3-7895552FA192}"/>
              </a:ext>
            </a:extLst>
          </p:cNvPr>
          <p:cNvSpPr/>
          <p:nvPr/>
        </p:nvSpPr>
        <p:spPr>
          <a:xfrm>
            <a:off x="10359622" y="2044807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2DC15A-2528-472A-AA79-79F1B1C45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775256" y="1894299"/>
            <a:ext cx="858762" cy="746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7697B-392B-4268-868E-C536D8105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-2314248" y="3364657"/>
            <a:ext cx="537760" cy="525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8DDCE3-8D65-429D-9FBF-D78E6BEB3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12587178" y="6595397"/>
            <a:ext cx="537760" cy="525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1B0970-7571-4892-8344-FB2BD05DC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779585" y="2382187"/>
            <a:ext cx="858762" cy="7467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A07986-BC42-48F6-8CE8-97E711A5E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13564769" y="-2418505"/>
            <a:ext cx="537760" cy="5252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823257-9694-423E-BB8A-8EE7960F5F02}"/>
              </a:ext>
            </a:extLst>
          </p:cNvPr>
          <p:cNvSpPr/>
          <p:nvPr/>
        </p:nvSpPr>
        <p:spPr>
          <a:xfrm>
            <a:off x="9394422" y="1145977"/>
            <a:ext cx="1930400" cy="1982939"/>
          </a:xfrm>
          <a:prstGeom prst="ellipse">
            <a:avLst/>
          </a:prstGeom>
          <a:solidFill>
            <a:schemeClr val="bg2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Checklist">
                <a:extLst>
                  <a:ext uri="{FF2B5EF4-FFF2-40B4-BE49-F238E27FC236}">
                    <a16:creationId xmlns:a16="http://schemas.microsoft.com/office/drawing/2014/main" id="{50F19D7F-98D6-4A3D-8206-9E140FB0D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1449464"/>
                  </p:ext>
                </p:extLst>
              </p:nvPr>
            </p:nvGraphicFramePr>
            <p:xfrm>
              <a:off x="2286436" y="4089756"/>
              <a:ext cx="3623154" cy="23592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23154" cy="2359235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Checklist">
                <a:extLst>
                  <a:ext uri="{FF2B5EF4-FFF2-40B4-BE49-F238E27FC236}">
                    <a16:creationId xmlns:a16="http://schemas.microsoft.com/office/drawing/2014/main" id="{50F19D7F-98D6-4A3D-8206-9E140FB0D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6436" y="4089756"/>
                <a:ext cx="3623154" cy="2359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749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8385855-3815-4D41-9A4F-96D82D4FC1F7}"/>
              </a:ext>
            </a:extLst>
          </p:cNvPr>
          <p:cNvSpPr/>
          <p:nvPr/>
        </p:nvSpPr>
        <p:spPr>
          <a:xfrm rot="5400000">
            <a:off x="8637618" y="1054792"/>
            <a:ext cx="3142879" cy="2196558"/>
          </a:xfrm>
          <a:prstGeom prst="ellipse">
            <a:avLst/>
          </a:prstGeom>
          <a:noFill/>
          <a:ln w="336550">
            <a:solidFill>
              <a:schemeClr val="bg1">
                <a:alpha val="86000"/>
              </a:schemeClr>
            </a:solidFill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0DA3C2-FDDC-4345-9BF2-7A09EA2BA7FB}"/>
              </a:ext>
            </a:extLst>
          </p:cNvPr>
          <p:cNvSpPr/>
          <p:nvPr/>
        </p:nvSpPr>
        <p:spPr>
          <a:xfrm>
            <a:off x="8911419" y="1243669"/>
            <a:ext cx="2586435" cy="20479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6075A7-1AB9-465F-9893-438E1D7721BC}"/>
              </a:ext>
            </a:extLst>
          </p:cNvPr>
          <p:cNvSpPr/>
          <p:nvPr/>
        </p:nvSpPr>
        <p:spPr>
          <a:xfrm>
            <a:off x="9455380" y="1855485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F5670-FB88-4D94-A235-30ACCC53D2F8}"/>
              </a:ext>
            </a:extLst>
          </p:cNvPr>
          <p:cNvSpPr/>
          <p:nvPr/>
        </p:nvSpPr>
        <p:spPr>
          <a:xfrm>
            <a:off x="9893598" y="1507613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68" y="235957"/>
            <a:ext cx="7970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457200">
              <a:buFont typeface="Arial"/>
              <a:buChar char="•"/>
              <a:defRPr/>
            </a:pPr>
            <a:r>
              <a:rPr lang="en-US" sz="5400" b="1" u="sng" dirty="0">
                <a:solidFill>
                  <a:schemeClr val="bg1"/>
                </a:solidFill>
              </a:rPr>
              <a:t>Electrons</a:t>
            </a:r>
            <a:r>
              <a:rPr lang="en-US" sz="5400" dirty="0">
                <a:solidFill>
                  <a:schemeClr val="bg1"/>
                </a:solidFill>
              </a:rPr>
              <a:t> are found in the Electron cloud rotating on </a:t>
            </a:r>
            <a:r>
              <a:rPr lang="en-US" sz="5400" b="1" u="sng" dirty="0">
                <a:solidFill>
                  <a:srgbClr val="FF0000"/>
                </a:solidFill>
              </a:rPr>
              <a:t>shells</a:t>
            </a:r>
            <a:r>
              <a:rPr lang="en-US" sz="5400" dirty="0">
                <a:solidFill>
                  <a:schemeClr val="bg1"/>
                </a:solidFill>
              </a:rPr>
              <a:t> or </a:t>
            </a:r>
            <a:r>
              <a:rPr lang="en-US" sz="5400" b="1" u="sng" dirty="0">
                <a:solidFill>
                  <a:srgbClr val="FF0000"/>
                </a:solidFill>
              </a:rPr>
              <a:t>orbitals</a:t>
            </a:r>
            <a:r>
              <a:rPr lang="en-US" sz="5400" dirty="0">
                <a:solidFill>
                  <a:schemeClr val="bg1"/>
                </a:solidFill>
              </a:rPr>
              <a:t> around the nucleus.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64338-FF85-4214-95CB-F1AD5C4D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10241280" y="1381714"/>
            <a:ext cx="858762" cy="746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41FE3-0506-42B6-A858-DC67408EB6CA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CCF7CB4-3792-4665-A5E3-7895552FA192}"/>
              </a:ext>
            </a:extLst>
          </p:cNvPr>
          <p:cNvSpPr/>
          <p:nvPr/>
        </p:nvSpPr>
        <p:spPr>
          <a:xfrm>
            <a:off x="10359622" y="2044807"/>
            <a:ext cx="695364" cy="72271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2DC15A-2528-472A-AA79-79F1B1C45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775256" y="1894299"/>
            <a:ext cx="858762" cy="746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7697B-392B-4268-868E-C536D8105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10107548" y="553163"/>
            <a:ext cx="537760" cy="525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8DDCE3-8D65-429D-9FBF-D78E6BEB3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10169544" y="3418144"/>
            <a:ext cx="537760" cy="525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1B0970-7571-4892-8344-FB2BD05DC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5" t="25820" r="26666" b="35516"/>
          <a:stretch/>
        </p:blipFill>
        <p:spPr>
          <a:xfrm>
            <a:off x="9779585" y="2382187"/>
            <a:ext cx="858762" cy="7467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A07986-BC42-48F6-8CE8-97E711A5E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3" t="28907" r="40884" b="38337"/>
          <a:stretch/>
        </p:blipFill>
        <p:spPr>
          <a:xfrm>
            <a:off x="8130776" y="2345017"/>
            <a:ext cx="537760" cy="52520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C061FDF-8EDC-40F9-9459-388BC3A9EBBF}"/>
              </a:ext>
            </a:extLst>
          </p:cNvPr>
          <p:cNvSpPr/>
          <p:nvPr/>
        </p:nvSpPr>
        <p:spPr>
          <a:xfrm rot="9829488">
            <a:off x="8310159" y="1199469"/>
            <a:ext cx="3749103" cy="2196558"/>
          </a:xfrm>
          <a:prstGeom prst="ellipse">
            <a:avLst/>
          </a:prstGeom>
          <a:noFill/>
          <a:ln w="336550">
            <a:solidFill>
              <a:schemeClr val="bg1">
                <a:alpha val="80000"/>
              </a:schemeClr>
            </a:solidFill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Checklist">
                <a:extLst>
                  <a:ext uri="{FF2B5EF4-FFF2-40B4-BE49-F238E27FC236}">
                    <a16:creationId xmlns:a16="http://schemas.microsoft.com/office/drawing/2014/main" id="{B0A31557-DB7B-4931-A04C-FF9C7DBAF7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7565935"/>
                  </p:ext>
                </p:extLst>
              </p:nvPr>
            </p:nvGraphicFramePr>
            <p:xfrm>
              <a:off x="3810436" y="4235600"/>
              <a:ext cx="3623154" cy="23592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23154" cy="2359235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Checklist">
                <a:extLst>
                  <a:ext uri="{FF2B5EF4-FFF2-40B4-BE49-F238E27FC236}">
                    <a16:creationId xmlns:a16="http://schemas.microsoft.com/office/drawing/2014/main" id="{B0A31557-DB7B-4931-A04C-FF9C7DBAF7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0436" y="4235600"/>
                <a:ext cx="3623154" cy="2359235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6BBC7BFD-C60A-4B5C-BCAE-E19643F5E520}"/>
              </a:ext>
            </a:extLst>
          </p:cNvPr>
          <p:cNvSpPr/>
          <p:nvPr/>
        </p:nvSpPr>
        <p:spPr>
          <a:xfrm>
            <a:off x="504562" y="4019972"/>
            <a:ext cx="15790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457200">
              <a:buFont typeface="Arial"/>
              <a:buChar char="•"/>
              <a:defRPr/>
            </a:pPr>
            <a:r>
              <a:rPr lang="en-US" sz="4400" dirty="0">
                <a:solidFill>
                  <a:schemeClr val="bg1"/>
                </a:solidFill>
              </a:rPr>
              <a:t>This region holds the bulk of the atom’s </a:t>
            </a:r>
            <a:r>
              <a:rPr lang="en-US" sz="4400" b="1" u="sng" dirty="0">
                <a:solidFill>
                  <a:srgbClr val="FF0000"/>
                </a:solidFill>
              </a:rPr>
              <a:t>volume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7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0.02431 L 0.07448 0.1088 L 0.09466 0.24861 L 0.09089 0.34931 L 0.06719 0.41111 L 0.01042 0.42431 L -0.05169 0.41435 L -0.08828 0.37222 L -0.10651 0.27778 L -0.10651 0.13472 L -0.09739 0.04375 L -0.06445 0.01782 L -0.04075 0.01134 L 0.05248 0.02431 Z " pathEditMode="relative" ptsTypes="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-0.00324 L -0.07878 -0.05856 L -0.11341 -0.19513 L -0.10794 -0.32523 L -0.06042 -0.40648 L 0.01641 -0.41296 L 0.06029 -0.34814 L 0.08216 -0.22777 L 0.08411 -0.075 L 0.06393 -0.01967 L 0.03828 -0.00324 L -0.00013 -0.00995 L -0.00378 -0.00324 Z " pathEditMode="relative" ptsTypes="AAAAAAAAAAAAA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0.0132 L 0.02617 0.075 L 0.05912 0.08472 L 0.11224 0.09121 L 0.15795 0.08797 L 0.19089 0.09468 L 0.24401 0.05232 L 0.27318 -0.00301 L 0.27513 -0.08102 L 0.27318 -0.13958 L 0.24766 -0.17847 L 0.20925 -0.19791 L 0.14518 -0.19467 L 0.11589 -0.17199 L 0.06823 -0.13958 L 0.02253 -0.11342 L 0.0043 -0.07129 L 0.00248 0.0132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E4283E3A-6942-4C68-9C49-65239B59CAB3}"/>
              </a:ext>
            </a:extLst>
          </p:cNvPr>
          <p:cNvSpPr/>
          <p:nvPr/>
        </p:nvSpPr>
        <p:spPr>
          <a:xfrm>
            <a:off x="5549823" y="216026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11705" y="131172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620303" y="48329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493581" y="1383201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3029332" y="3111658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1030655" y="58932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1448451" y="184677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940680" y="135909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2065406" y="19382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2144581" y="15237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819291" y="18611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1409230" y="148524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1448451" y="11695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851010" y="1555628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2250464" y="120112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BF72734-1782-4184-A59C-60FBEB42510E}"/>
              </a:ext>
            </a:extLst>
          </p:cNvPr>
          <p:cNvSpPr/>
          <p:nvPr/>
        </p:nvSpPr>
        <p:spPr>
          <a:xfrm>
            <a:off x="896726" y="3852752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these atoms the same?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351D48-5D8F-40AC-8FEF-1FD89C7FE6C0}"/>
              </a:ext>
            </a:extLst>
          </p:cNvPr>
          <p:cNvSpPr/>
          <p:nvPr/>
        </p:nvSpPr>
        <p:spPr>
          <a:xfrm rot="7608042">
            <a:off x="4358716" y="118001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C303B21-E4ED-4131-925C-F0827DC336DD}"/>
              </a:ext>
            </a:extLst>
          </p:cNvPr>
          <p:cNvSpPr/>
          <p:nvPr/>
        </p:nvSpPr>
        <p:spPr>
          <a:xfrm>
            <a:off x="6467314" y="35158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68A1BE-8722-49A4-84A5-438F46C7F231}"/>
              </a:ext>
            </a:extLst>
          </p:cNvPr>
          <p:cNvSpPr/>
          <p:nvPr/>
        </p:nvSpPr>
        <p:spPr>
          <a:xfrm rot="3124536">
            <a:off x="4340592" y="125149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23C06-DB3F-4870-9214-FACB358F05DB}"/>
              </a:ext>
            </a:extLst>
          </p:cNvPr>
          <p:cNvSpPr/>
          <p:nvPr/>
        </p:nvSpPr>
        <p:spPr>
          <a:xfrm>
            <a:off x="6876343" y="297994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3C971F-25D6-4D74-8427-A69A5BB5C72B}"/>
              </a:ext>
            </a:extLst>
          </p:cNvPr>
          <p:cNvSpPr/>
          <p:nvPr/>
        </p:nvSpPr>
        <p:spPr>
          <a:xfrm>
            <a:off x="4877666" y="45761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C6C0D3-84E2-4966-AAB6-7A8FD209E0A1}"/>
              </a:ext>
            </a:extLst>
          </p:cNvPr>
          <p:cNvSpPr/>
          <p:nvPr/>
        </p:nvSpPr>
        <p:spPr>
          <a:xfrm>
            <a:off x="4983230" y="178196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82292A-9FA8-4626-871E-C6E3C14EBA7C}"/>
              </a:ext>
            </a:extLst>
          </p:cNvPr>
          <p:cNvSpPr/>
          <p:nvPr/>
        </p:nvSpPr>
        <p:spPr>
          <a:xfrm>
            <a:off x="5783671" y="96612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830A6E-FE27-4F14-912C-E5AF3E3C76A7}"/>
              </a:ext>
            </a:extLst>
          </p:cNvPr>
          <p:cNvSpPr/>
          <p:nvPr/>
        </p:nvSpPr>
        <p:spPr>
          <a:xfrm>
            <a:off x="6178616" y="195130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919858-685D-4FBF-9305-6A1700EB5B39}"/>
              </a:ext>
            </a:extLst>
          </p:cNvPr>
          <p:cNvSpPr/>
          <p:nvPr/>
        </p:nvSpPr>
        <p:spPr>
          <a:xfrm>
            <a:off x="5991592" y="139206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10924E-0443-4792-A8BD-7D7686D9285A}"/>
              </a:ext>
            </a:extLst>
          </p:cNvPr>
          <p:cNvSpPr/>
          <p:nvPr/>
        </p:nvSpPr>
        <p:spPr>
          <a:xfrm>
            <a:off x="5666302" y="172944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D065535-3037-4A6D-9705-52F0AF7C7499}"/>
              </a:ext>
            </a:extLst>
          </p:cNvPr>
          <p:cNvSpPr/>
          <p:nvPr/>
        </p:nvSpPr>
        <p:spPr>
          <a:xfrm>
            <a:off x="5256241" y="135353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E23F38-FABB-4DA8-AB5F-34E5F2ED65DA}"/>
              </a:ext>
            </a:extLst>
          </p:cNvPr>
          <p:cNvSpPr txBox="1"/>
          <p:nvPr/>
        </p:nvSpPr>
        <p:spPr>
          <a:xfrm>
            <a:off x="5262076" y="102540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0A3F61-997C-46B2-9013-B058EF53151C}"/>
              </a:ext>
            </a:extLst>
          </p:cNvPr>
          <p:cNvSpPr txBox="1"/>
          <p:nvPr/>
        </p:nvSpPr>
        <p:spPr>
          <a:xfrm>
            <a:off x="5698021" y="142391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16A109-DBAC-4DA0-B717-C9D538DC22E7}"/>
              </a:ext>
            </a:extLst>
          </p:cNvPr>
          <p:cNvSpPr txBox="1"/>
          <p:nvPr/>
        </p:nvSpPr>
        <p:spPr>
          <a:xfrm>
            <a:off x="6097475" y="106941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7946B10-1209-4578-A802-CACDBB04A284}"/>
              </a:ext>
            </a:extLst>
          </p:cNvPr>
          <p:cNvSpPr/>
          <p:nvPr/>
        </p:nvSpPr>
        <p:spPr>
          <a:xfrm rot="3124536">
            <a:off x="8457470" y="142990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A66CC3-9529-4357-9D2E-A4BCBC3AFCC9}"/>
              </a:ext>
            </a:extLst>
          </p:cNvPr>
          <p:cNvSpPr/>
          <p:nvPr/>
        </p:nvSpPr>
        <p:spPr>
          <a:xfrm>
            <a:off x="10993221" y="315836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5FC7FAC-A851-46AC-8482-EE5E78A3E847}"/>
              </a:ext>
            </a:extLst>
          </p:cNvPr>
          <p:cNvSpPr/>
          <p:nvPr/>
        </p:nvSpPr>
        <p:spPr>
          <a:xfrm>
            <a:off x="8994544" y="636032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172ABAD-D758-44AA-AECE-C9F474249AF0}"/>
              </a:ext>
            </a:extLst>
          </p:cNvPr>
          <p:cNvSpPr/>
          <p:nvPr/>
        </p:nvSpPr>
        <p:spPr>
          <a:xfrm>
            <a:off x="9412340" y="189348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745C1EC-7BEA-4942-B254-2BBF2CB185B4}"/>
              </a:ext>
            </a:extLst>
          </p:cNvPr>
          <p:cNvSpPr/>
          <p:nvPr/>
        </p:nvSpPr>
        <p:spPr>
          <a:xfrm>
            <a:off x="9904569" y="140580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22E91F5-ACFC-4820-8645-753D9E3E901E}"/>
              </a:ext>
            </a:extLst>
          </p:cNvPr>
          <p:cNvSpPr/>
          <p:nvPr/>
        </p:nvSpPr>
        <p:spPr>
          <a:xfrm>
            <a:off x="10029295" y="198491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F64D2D9-B831-4356-A42B-C03D104CE5F2}"/>
              </a:ext>
            </a:extLst>
          </p:cNvPr>
          <p:cNvSpPr/>
          <p:nvPr/>
        </p:nvSpPr>
        <p:spPr>
          <a:xfrm>
            <a:off x="10108470" y="1570479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B8739C-E1F7-46D1-B6D3-BAC05442DBE9}"/>
              </a:ext>
            </a:extLst>
          </p:cNvPr>
          <p:cNvSpPr/>
          <p:nvPr/>
        </p:nvSpPr>
        <p:spPr>
          <a:xfrm>
            <a:off x="9783180" y="1907858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22F6ED7-31C7-40AF-A2D2-0A430C26F6F4}"/>
              </a:ext>
            </a:extLst>
          </p:cNvPr>
          <p:cNvSpPr/>
          <p:nvPr/>
        </p:nvSpPr>
        <p:spPr>
          <a:xfrm>
            <a:off x="9373119" y="15319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764807F-B054-4D06-AC8B-2E322E638ED4}"/>
              </a:ext>
            </a:extLst>
          </p:cNvPr>
          <p:cNvSpPr txBox="1"/>
          <p:nvPr/>
        </p:nvSpPr>
        <p:spPr>
          <a:xfrm>
            <a:off x="9412340" y="1216257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982B2BD-0641-4BCE-9942-4682D09BFF7E}"/>
              </a:ext>
            </a:extLst>
          </p:cNvPr>
          <p:cNvSpPr txBox="1"/>
          <p:nvPr/>
        </p:nvSpPr>
        <p:spPr>
          <a:xfrm>
            <a:off x="9814899" y="1602336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92AEB5F-CBF3-4B97-883B-B93672DBC62E}"/>
              </a:ext>
            </a:extLst>
          </p:cNvPr>
          <p:cNvSpPr txBox="1"/>
          <p:nvPr/>
        </p:nvSpPr>
        <p:spPr>
          <a:xfrm>
            <a:off x="10214353" y="124783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C16C35-33EE-4552-8728-78F58A8B82C7}"/>
              </a:ext>
            </a:extLst>
          </p:cNvPr>
          <p:cNvSpPr/>
          <p:nvPr/>
        </p:nvSpPr>
        <p:spPr>
          <a:xfrm>
            <a:off x="1001134" y="4968741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DIFFERENT?!</a:t>
            </a:r>
          </a:p>
        </p:txBody>
      </p:sp>
    </p:spTree>
    <p:extLst>
      <p:ext uri="{BB962C8B-B14F-4D97-AF65-F5344CB8AC3E}">
        <p14:creationId xmlns:p14="http://schemas.microsoft.com/office/powerpoint/2010/main" val="22215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39 L 0.07592 0.04746 L 0.11094 0.10301 L 0.15573 0.23102 L 0.17227 0.33149 L 0.15873 0.38172 L 0.10899 0.3625 L 0.06511 0.29676 L 0.02136 0.20857 L -0.00885 0.08912 L -0.01367 0.04746 L -0.01367 0.00764 L -0.00403 -0.00601 L 0.02722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3 L -0.1401 0.29976 L -0.14101 0.36041 L -0.12643 0.38634 L -0.09922 0.38634 L -0.05937 0.34282 L -0.02135 0.27916 L 0.00782 0.2081 L 0.0293 0.13518 L 0.04297 0.0537 L 0.03321 0.00023 L 0.01862 -0.00649 L -0.00872 0.00717 L -0.03789 0.0418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7 -0.32384 L -0.05495 -0.26852 L -0.02474 -0.18357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6 L 0.11094 0.10301 L 0.15573 0.23102 L 0.17226 0.33148 L 0.15872 0.38171 L 0.10898 0.3625 L 0.0651 0.29676 L 0.02135 0.20857 L -0.00886 0.08912 L -0.01367 0.04746 L -0.01367 0.00764 L -0.00404 -0.00602 L 0.02721 -0.0044 Z " pathEditMode="relative" rAng="0" ptsTypes="AAAAAAAAAAAAAA">
                                      <p:cBhvr>
                                        <p:cTn id="1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1 0.22014 L -0.14011 0.29977 L -0.14102 0.36042 L -0.12643 0.38634 L -0.09922 0.38634 L -0.05938 0.34283 L -0.02136 0.27917 L 0.00781 0.2081 L 0.02929 0.13519 L 0.04297 0.05371 L 0.0332 0.00023 L 0.01862 -0.00648 L -0.00873 0.00718 L -0.03789 0.0419 Z " pathEditMode="relative" rAng="0" ptsTypes="AAAAAAAAAAAAAAAA">
                                      <p:cBhvr>
                                        <p:cTn id="1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8 L -0.07252 -0.03287 L -0.10065 -0.07269 L -0.14453 -0.17315 L -0.17083 -0.25625 L -0.18151 -0.33241 L -0.16693 -0.36528 L -0.12708 -0.36019 L -0.08906 -0.32385 L -0.05495 -0.26852 L -0.02474 -0.18357 L -0.0082 -0.13334 L 0.00742 -0.06412 L 0.00846 -0.02616 L 0.00456 0.00694 L -0.01107 0.00856 L -0.03646 0.01388 Z " pathEditMode="relative" rAng="0" ptsTypes="AAAAAAAAAAAAAAAAA">
                                      <p:cBhvr>
                                        <p:cTn id="1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01 L 0.15573 0.23102 L 0.17226 0.33148 L 0.15872 0.38171 L 0.10898 0.3625 L 0.0651 0.29676 L 0.02135 0.20856 L -0.00885 0.08912 L -0.01367 0.04745 L -0.01367 0.00764 L -0.00404 -0.00602 L 0.02721 -0.0044 Z " pathEditMode="relative" rAng="0" ptsTypes="AAAAAAAAAAAAAA">
                                      <p:cBhvr>
                                        <p:cTn id="20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8 L -0.14453 -0.17315 L -0.17083 -0.25625 L -0.18151 -0.3324 L -0.16693 -0.36527 L -0.12708 -0.36018 L -0.08906 -0.32384 L -0.05495 -0.26852 L -0.02474 -0.18356 L -0.0082 -0.13333 L 0.00742 -0.06412 L 0.00847 -0.02615 L 0.00456 0.00695 L -0.01107 0.00857 L -0.03646 0.01389 Z " pathEditMode="relative" rAng="0" ptsTypes="AAAAAAAAAAAAAAAAA">
                                      <p:cBhvr>
                                        <p:cTn id="2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53" grpId="0" animBg="1"/>
      <p:bldP spid="55" grpId="0" animBg="1"/>
      <p:bldP spid="56" grpId="0" animBg="1"/>
      <p:bldP spid="90" grpId="0" animBg="1"/>
      <p:bldP spid="9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E4283E3A-6942-4C68-9C49-65239B59CAB3}"/>
              </a:ext>
            </a:extLst>
          </p:cNvPr>
          <p:cNvSpPr/>
          <p:nvPr/>
        </p:nvSpPr>
        <p:spPr>
          <a:xfrm>
            <a:off x="5549823" y="216026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11705" y="131172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620303" y="48329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493581" y="1383201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3029332" y="3111658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1030655" y="58932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1448451" y="184677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940680" y="135909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2065406" y="19382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2144581" y="15237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819291" y="18611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1409230" y="148524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1448451" y="11695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851010" y="1555628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2250464" y="120112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BF72734-1782-4184-A59C-60FBEB42510E}"/>
              </a:ext>
            </a:extLst>
          </p:cNvPr>
          <p:cNvSpPr/>
          <p:nvPr/>
        </p:nvSpPr>
        <p:spPr>
          <a:xfrm>
            <a:off x="1059645" y="4334087"/>
            <a:ext cx="101897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 can differ in number of neutrons and electrons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351D48-5D8F-40AC-8FEF-1FD89C7FE6C0}"/>
              </a:ext>
            </a:extLst>
          </p:cNvPr>
          <p:cNvSpPr/>
          <p:nvPr/>
        </p:nvSpPr>
        <p:spPr>
          <a:xfrm rot="7608042">
            <a:off x="4358716" y="118001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C303B21-E4ED-4131-925C-F0827DC336DD}"/>
              </a:ext>
            </a:extLst>
          </p:cNvPr>
          <p:cNvSpPr/>
          <p:nvPr/>
        </p:nvSpPr>
        <p:spPr>
          <a:xfrm>
            <a:off x="6467314" y="35158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68A1BE-8722-49A4-84A5-438F46C7F231}"/>
              </a:ext>
            </a:extLst>
          </p:cNvPr>
          <p:cNvSpPr/>
          <p:nvPr/>
        </p:nvSpPr>
        <p:spPr>
          <a:xfrm rot="3124536">
            <a:off x="4340592" y="125149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23C06-DB3F-4870-9214-FACB358F05DB}"/>
              </a:ext>
            </a:extLst>
          </p:cNvPr>
          <p:cNvSpPr/>
          <p:nvPr/>
        </p:nvSpPr>
        <p:spPr>
          <a:xfrm>
            <a:off x="6876343" y="297994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3C971F-25D6-4D74-8427-A69A5BB5C72B}"/>
              </a:ext>
            </a:extLst>
          </p:cNvPr>
          <p:cNvSpPr/>
          <p:nvPr/>
        </p:nvSpPr>
        <p:spPr>
          <a:xfrm>
            <a:off x="4877666" y="45761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C6C0D3-84E2-4966-AAB6-7A8FD209E0A1}"/>
              </a:ext>
            </a:extLst>
          </p:cNvPr>
          <p:cNvSpPr/>
          <p:nvPr/>
        </p:nvSpPr>
        <p:spPr>
          <a:xfrm>
            <a:off x="4983230" y="178196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82292A-9FA8-4626-871E-C6E3C14EBA7C}"/>
              </a:ext>
            </a:extLst>
          </p:cNvPr>
          <p:cNvSpPr/>
          <p:nvPr/>
        </p:nvSpPr>
        <p:spPr>
          <a:xfrm>
            <a:off x="5783671" y="96612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830A6E-FE27-4F14-912C-E5AF3E3C76A7}"/>
              </a:ext>
            </a:extLst>
          </p:cNvPr>
          <p:cNvSpPr/>
          <p:nvPr/>
        </p:nvSpPr>
        <p:spPr>
          <a:xfrm>
            <a:off x="6178616" y="195130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919858-685D-4FBF-9305-6A1700EB5B39}"/>
              </a:ext>
            </a:extLst>
          </p:cNvPr>
          <p:cNvSpPr/>
          <p:nvPr/>
        </p:nvSpPr>
        <p:spPr>
          <a:xfrm>
            <a:off x="5991592" y="139206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10924E-0443-4792-A8BD-7D7686D9285A}"/>
              </a:ext>
            </a:extLst>
          </p:cNvPr>
          <p:cNvSpPr/>
          <p:nvPr/>
        </p:nvSpPr>
        <p:spPr>
          <a:xfrm>
            <a:off x="5666302" y="172944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D065535-3037-4A6D-9705-52F0AF7C7499}"/>
              </a:ext>
            </a:extLst>
          </p:cNvPr>
          <p:cNvSpPr/>
          <p:nvPr/>
        </p:nvSpPr>
        <p:spPr>
          <a:xfrm>
            <a:off x="5256241" y="135353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E23F38-FABB-4DA8-AB5F-34E5F2ED65DA}"/>
              </a:ext>
            </a:extLst>
          </p:cNvPr>
          <p:cNvSpPr txBox="1"/>
          <p:nvPr/>
        </p:nvSpPr>
        <p:spPr>
          <a:xfrm>
            <a:off x="5262076" y="102540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0A3F61-997C-46B2-9013-B058EF53151C}"/>
              </a:ext>
            </a:extLst>
          </p:cNvPr>
          <p:cNvSpPr txBox="1"/>
          <p:nvPr/>
        </p:nvSpPr>
        <p:spPr>
          <a:xfrm>
            <a:off x="5698021" y="142391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16A109-DBAC-4DA0-B717-C9D538DC22E7}"/>
              </a:ext>
            </a:extLst>
          </p:cNvPr>
          <p:cNvSpPr txBox="1"/>
          <p:nvPr/>
        </p:nvSpPr>
        <p:spPr>
          <a:xfrm>
            <a:off x="6097475" y="106941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7946B10-1209-4578-A802-CACDBB04A284}"/>
              </a:ext>
            </a:extLst>
          </p:cNvPr>
          <p:cNvSpPr/>
          <p:nvPr/>
        </p:nvSpPr>
        <p:spPr>
          <a:xfrm rot="3124536">
            <a:off x="8457470" y="142990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A66CC3-9529-4357-9D2E-A4BCBC3AFCC9}"/>
              </a:ext>
            </a:extLst>
          </p:cNvPr>
          <p:cNvSpPr/>
          <p:nvPr/>
        </p:nvSpPr>
        <p:spPr>
          <a:xfrm>
            <a:off x="10993221" y="315836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5FC7FAC-A851-46AC-8482-EE5E78A3E847}"/>
              </a:ext>
            </a:extLst>
          </p:cNvPr>
          <p:cNvSpPr/>
          <p:nvPr/>
        </p:nvSpPr>
        <p:spPr>
          <a:xfrm>
            <a:off x="8994544" y="636032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172ABAD-D758-44AA-AECE-C9F474249AF0}"/>
              </a:ext>
            </a:extLst>
          </p:cNvPr>
          <p:cNvSpPr/>
          <p:nvPr/>
        </p:nvSpPr>
        <p:spPr>
          <a:xfrm>
            <a:off x="9412340" y="189348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745C1EC-7BEA-4942-B254-2BBF2CB185B4}"/>
              </a:ext>
            </a:extLst>
          </p:cNvPr>
          <p:cNvSpPr/>
          <p:nvPr/>
        </p:nvSpPr>
        <p:spPr>
          <a:xfrm>
            <a:off x="9904569" y="140580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22E91F5-ACFC-4820-8645-753D9E3E901E}"/>
              </a:ext>
            </a:extLst>
          </p:cNvPr>
          <p:cNvSpPr/>
          <p:nvPr/>
        </p:nvSpPr>
        <p:spPr>
          <a:xfrm>
            <a:off x="10029295" y="198491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F64D2D9-B831-4356-A42B-C03D104CE5F2}"/>
              </a:ext>
            </a:extLst>
          </p:cNvPr>
          <p:cNvSpPr/>
          <p:nvPr/>
        </p:nvSpPr>
        <p:spPr>
          <a:xfrm>
            <a:off x="10108470" y="1570479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B8739C-E1F7-46D1-B6D3-BAC05442DBE9}"/>
              </a:ext>
            </a:extLst>
          </p:cNvPr>
          <p:cNvSpPr/>
          <p:nvPr/>
        </p:nvSpPr>
        <p:spPr>
          <a:xfrm>
            <a:off x="9783180" y="1907858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22F6ED7-31C7-40AF-A2D2-0A430C26F6F4}"/>
              </a:ext>
            </a:extLst>
          </p:cNvPr>
          <p:cNvSpPr/>
          <p:nvPr/>
        </p:nvSpPr>
        <p:spPr>
          <a:xfrm>
            <a:off x="9373119" y="15319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764807F-B054-4D06-AC8B-2E322E638ED4}"/>
              </a:ext>
            </a:extLst>
          </p:cNvPr>
          <p:cNvSpPr txBox="1"/>
          <p:nvPr/>
        </p:nvSpPr>
        <p:spPr>
          <a:xfrm>
            <a:off x="9412340" y="1216257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982B2BD-0641-4BCE-9942-4682D09BFF7E}"/>
              </a:ext>
            </a:extLst>
          </p:cNvPr>
          <p:cNvSpPr txBox="1"/>
          <p:nvPr/>
        </p:nvSpPr>
        <p:spPr>
          <a:xfrm>
            <a:off x="9814899" y="1602336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92AEB5F-CBF3-4B97-883B-B93672DBC62E}"/>
              </a:ext>
            </a:extLst>
          </p:cNvPr>
          <p:cNvSpPr txBox="1"/>
          <p:nvPr/>
        </p:nvSpPr>
        <p:spPr>
          <a:xfrm>
            <a:off x="10214353" y="124783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405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39 L 0.07592 0.04746 L 0.11094 0.10301 L 0.15573 0.23102 L 0.17227 0.33149 L 0.15873 0.38172 L 0.10899 0.3625 L 0.06511 0.29676 L 0.02136 0.20857 L -0.00885 0.08912 L -0.01367 0.04746 L -0.01367 0.00764 L -0.00403 -0.00601 L 0.02722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3 L -0.1401 0.29976 L -0.14101 0.36041 L -0.12643 0.38634 L -0.09922 0.38634 L -0.05937 0.34282 L -0.02135 0.27916 L 0.00782 0.2081 L 0.0293 0.13518 L 0.04297 0.0537 L 0.03321 0.00023 L 0.01862 -0.00649 L -0.00872 0.00717 L -0.03789 0.0418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7 -0.32384 L -0.05495 -0.26852 L -0.02474 -0.18357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6 L 0.11094 0.10301 L 0.15573 0.23102 L 0.17226 0.33148 L 0.15872 0.38171 L 0.10898 0.3625 L 0.0651 0.29676 L 0.02135 0.20857 L -0.00886 0.08912 L -0.01367 0.04746 L -0.01367 0.00764 L -0.00404 -0.00602 L 0.02721 -0.0044 Z " pathEditMode="relative" rAng="0" ptsTypes="AAAAAAAAAAAAAA">
                                      <p:cBhvr>
                                        <p:cTn id="1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1 0.22014 L -0.14011 0.29977 L -0.14102 0.36042 L -0.12643 0.38634 L -0.09922 0.38634 L -0.05938 0.34283 L -0.02136 0.27917 L 0.00781 0.2081 L 0.02929 0.13519 L 0.04297 0.05371 L 0.0332 0.00023 L 0.01862 -0.00648 L -0.00873 0.00718 L -0.03789 0.0419 Z " pathEditMode="relative" rAng="0" ptsTypes="AAAAAAAAAAAAAAAA">
                                      <p:cBhvr>
                                        <p:cTn id="1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8 L -0.07252 -0.03287 L -0.10065 -0.07269 L -0.14453 -0.17315 L -0.17083 -0.25625 L -0.18151 -0.33241 L -0.16693 -0.36528 L -0.12708 -0.36019 L -0.08906 -0.32385 L -0.05495 -0.26852 L -0.02474 -0.18357 L -0.0082 -0.13334 L 0.00742 -0.06412 L 0.00846 -0.02616 L 0.00456 0.00694 L -0.01107 0.00856 L -0.03646 0.01388 Z " pathEditMode="relative" rAng="0" ptsTypes="AAAAAAAAAAAAAAAAA">
                                      <p:cBhvr>
                                        <p:cTn id="1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01 L 0.15573 0.23102 L 0.17226 0.33148 L 0.15872 0.38171 L 0.10898 0.3625 L 0.0651 0.29676 L 0.02135 0.20856 L -0.00885 0.08912 L -0.01367 0.04745 L -0.01367 0.00764 L -0.00404 -0.00602 L 0.02721 -0.0044 Z " pathEditMode="relative" rAng="0" ptsTypes="AAAAAAAAAAAAAA">
                                      <p:cBhvr>
                                        <p:cTn id="20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8 L -0.14453 -0.17315 L -0.17083 -0.25625 L -0.18151 -0.3324 L -0.16693 -0.36527 L -0.12708 -0.36018 L -0.08906 -0.32384 L -0.05495 -0.26852 L -0.02474 -0.18356 L -0.0082 -0.13333 L 0.00742 -0.06412 L 0.00847 -0.02615 L 0.00456 0.00695 L -0.01107 0.00857 L -0.03646 0.01389 Z " pathEditMode="relative" rAng="0" ptsTypes="AAAAAAAAAAAAAAAAA">
                                      <p:cBhvr>
                                        <p:cTn id="2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53" grpId="0" animBg="1"/>
      <p:bldP spid="55" grpId="0" animBg="1"/>
      <p:bldP spid="56" grpId="0" animBg="1"/>
      <p:bldP spid="90" grpId="0" animBg="1"/>
      <p:bldP spid="9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E4283E3A-6942-4C68-9C49-65239B59CAB3}"/>
              </a:ext>
            </a:extLst>
          </p:cNvPr>
          <p:cNvSpPr/>
          <p:nvPr/>
        </p:nvSpPr>
        <p:spPr>
          <a:xfrm>
            <a:off x="5549823" y="216026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11705" y="131172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620303" y="48329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493581" y="1383201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3029332" y="3111658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1030655" y="58932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1448451" y="184677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940680" y="135909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2065406" y="19382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2144581" y="15237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819291" y="18611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1409230" y="148524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1448451" y="11695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851010" y="1555628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2250464" y="120112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BF72734-1782-4184-A59C-60FBEB42510E}"/>
              </a:ext>
            </a:extLst>
          </p:cNvPr>
          <p:cNvSpPr/>
          <p:nvPr/>
        </p:nvSpPr>
        <p:spPr>
          <a:xfrm>
            <a:off x="1792458" y="4171888"/>
            <a:ext cx="87241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if they have the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same number of PROTONS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…they are atoms of the same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ELEMENT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68A1BE-8722-49A4-84A5-438F46C7F231}"/>
              </a:ext>
            </a:extLst>
          </p:cNvPr>
          <p:cNvSpPr/>
          <p:nvPr/>
        </p:nvSpPr>
        <p:spPr>
          <a:xfrm rot="3124536">
            <a:off x="4340592" y="125149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23C06-DB3F-4870-9214-FACB358F05DB}"/>
              </a:ext>
            </a:extLst>
          </p:cNvPr>
          <p:cNvSpPr/>
          <p:nvPr/>
        </p:nvSpPr>
        <p:spPr>
          <a:xfrm>
            <a:off x="6876343" y="297994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3C971F-25D6-4D74-8427-A69A5BB5C72B}"/>
              </a:ext>
            </a:extLst>
          </p:cNvPr>
          <p:cNvSpPr/>
          <p:nvPr/>
        </p:nvSpPr>
        <p:spPr>
          <a:xfrm>
            <a:off x="4877666" y="45761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C6C0D3-84E2-4966-AAB6-7A8FD209E0A1}"/>
              </a:ext>
            </a:extLst>
          </p:cNvPr>
          <p:cNvSpPr/>
          <p:nvPr/>
        </p:nvSpPr>
        <p:spPr>
          <a:xfrm>
            <a:off x="4983230" y="178196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82292A-9FA8-4626-871E-C6E3C14EBA7C}"/>
              </a:ext>
            </a:extLst>
          </p:cNvPr>
          <p:cNvSpPr/>
          <p:nvPr/>
        </p:nvSpPr>
        <p:spPr>
          <a:xfrm>
            <a:off x="5783671" y="96612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830A6E-FE27-4F14-912C-E5AF3E3C76A7}"/>
              </a:ext>
            </a:extLst>
          </p:cNvPr>
          <p:cNvSpPr/>
          <p:nvPr/>
        </p:nvSpPr>
        <p:spPr>
          <a:xfrm>
            <a:off x="6178616" y="195130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919858-685D-4FBF-9305-6A1700EB5B39}"/>
              </a:ext>
            </a:extLst>
          </p:cNvPr>
          <p:cNvSpPr/>
          <p:nvPr/>
        </p:nvSpPr>
        <p:spPr>
          <a:xfrm>
            <a:off x="5991592" y="139206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10924E-0443-4792-A8BD-7D7686D9285A}"/>
              </a:ext>
            </a:extLst>
          </p:cNvPr>
          <p:cNvSpPr/>
          <p:nvPr/>
        </p:nvSpPr>
        <p:spPr>
          <a:xfrm>
            <a:off x="5666302" y="172944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D065535-3037-4A6D-9705-52F0AF7C7499}"/>
              </a:ext>
            </a:extLst>
          </p:cNvPr>
          <p:cNvSpPr/>
          <p:nvPr/>
        </p:nvSpPr>
        <p:spPr>
          <a:xfrm>
            <a:off x="5256241" y="135353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E23F38-FABB-4DA8-AB5F-34E5F2ED65DA}"/>
              </a:ext>
            </a:extLst>
          </p:cNvPr>
          <p:cNvSpPr txBox="1"/>
          <p:nvPr/>
        </p:nvSpPr>
        <p:spPr>
          <a:xfrm>
            <a:off x="5262076" y="102540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0A3F61-997C-46B2-9013-B058EF53151C}"/>
              </a:ext>
            </a:extLst>
          </p:cNvPr>
          <p:cNvSpPr txBox="1"/>
          <p:nvPr/>
        </p:nvSpPr>
        <p:spPr>
          <a:xfrm>
            <a:off x="5698021" y="142391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16A109-DBAC-4DA0-B717-C9D538DC22E7}"/>
              </a:ext>
            </a:extLst>
          </p:cNvPr>
          <p:cNvSpPr txBox="1"/>
          <p:nvPr/>
        </p:nvSpPr>
        <p:spPr>
          <a:xfrm>
            <a:off x="6097475" y="106941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7946B10-1209-4578-A802-CACDBB04A284}"/>
              </a:ext>
            </a:extLst>
          </p:cNvPr>
          <p:cNvSpPr/>
          <p:nvPr/>
        </p:nvSpPr>
        <p:spPr>
          <a:xfrm rot="3124536">
            <a:off x="8457470" y="142990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A66CC3-9529-4357-9D2E-A4BCBC3AFCC9}"/>
              </a:ext>
            </a:extLst>
          </p:cNvPr>
          <p:cNvSpPr/>
          <p:nvPr/>
        </p:nvSpPr>
        <p:spPr>
          <a:xfrm>
            <a:off x="10993221" y="315836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172ABAD-D758-44AA-AECE-C9F474249AF0}"/>
              </a:ext>
            </a:extLst>
          </p:cNvPr>
          <p:cNvSpPr/>
          <p:nvPr/>
        </p:nvSpPr>
        <p:spPr>
          <a:xfrm>
            <a:off x="9412340" y="189348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745C1EC-7BEA-4942-B254-2BBF2CB185B4}"/>
              </a:ext>
            </a:extLst>
          </p:cNvPr>
          <p:cNvSpPr/>
          <p:nvPr/>
        </p:nvSpPr>
        <p:spPr>
          <a:xfrm>
            <a:off x="9904569" y="140580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F64D2D9-B831-4356-A42B-C03D104CE5F2}"/>
              </a:ext>
            </a:extLst>
          </p:cNvPr>
          <p:cNvSpPr/>
          <p:nvPr/>
        </p:nvSpPr>
        <p:spPr>
          <a:xfrm>
            <a:off x="10108470" y="1570479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B8739C-E1F7-46D1-B6D3-BAC05442DBE9}"/>
              </a:ext>
            </a:extLst>
          </p:cNvPr>
          <p:cNvSpPr/>
          <p:nvPr/>
        </p:nvSpPr>
        <p:spPr>
          <a:xfrm>
            <a:off x="9783180" y="1907858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22F6ED7-31C7-40AF-A2D2-0A430C26F6F4}"/>
              </a:ext>
            </a:extLst>
          </p:cNvPr>
          <p:cNvSpPr/>
          <p:nvPr/>
        </p:nvSpPr>
        <p:spPr>
          <a:xfrm>
            <a:off x="9373119" y="15319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764807F-B054-4D06-AC8B-2E322E638ED4}"/>
              </a:ext>
            </a:extLst>
          </p:cNvPr>
          <p:cNvSpPr txBox="1"/>
          <p:nvPr/>
        </p:nvSpPr>
        <p:spPr>
          <a:xfrm>
            <a:off x="9412340" y="1216257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982B2BD-0641-4BCE-9942-4682D09BFF7E}"/>
              </a:ext>
            </a:extLst>
          </p:cNvPr>
          <p:cNvSpPr txBox="1"/>
          <p:nvPr/>
        </p:nvSpPr>
        <p:spPr>
          <a:xfrm>
            <a:off x="9814899" y="1602336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92AEB5F-CBF3-4B97-883B-B93672DBC62E}"/>
              </a:ext>
            </a:extLst>
          </p:cNvPr>
          <p:cNvSpPr txBox="1"/>
          <p:nvPr/>
        </p:nvSpPr>
        <p:spPr>
          <a:xfrm>
            <a:off x="10214353" y="124783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D972AD-3D94-49F7-A695-BFBC6AD5AE04}"/>
              </a:ext>
            </a:extLst>
          </p:cNvPr>
          <p:cNvSpPr/>
          <p:nvPr/>
        </p:nvSpPr>
        <p:spPr>
          <a:xfrm>
            <a:off x="1331063" y="3804110"/>
            <a:ext cx="101897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 can differ in number of neutrons and electrons</a:t>
            </a:r>
          </a:p>
        </p:txBody>
      </p:sp>
    </p:spTree>
    <p:extLst>
      <p:ext uri="{BB962C8B-B14F-4D97-AF65-F5344CB8AC3E}">
        <p14:creationId xmlns:p14="http://schemas.microsoft.com/office/powerpoint/2010/main" val="42485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-0.00439 L 0.07592 0.04746 L 0.11094 0.10301 L 0.15573 0.23102 L 0.17227 0.33149 L 0.15873 0.38172 L 0.10899 0.3625 L 0.06511 0.29676 L 0.02136 0.20857 L -0.00885 0.08912 L -0.01367 0.04746 L -0.01367 0.00764 L -0.00403 -0.00601 L 0.02722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3 L -0.1401 0.29976 L -0.14101 0.36041 L -0.12643 0.38634 L -0.09922 0.38634 L -0.05937 0.34282 L -0.02135 0.27916 L 0.00782 0.2081 L 0.0293 0.13518 L 0.04297 0.0537 L 0.03321 0.00023 L 0.01862 -0.00649 L -0.00872 0.00717 L -0.03789 0.0418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7 -0.32384 L -0.05495 -0.26852 L -0.02474 -0.18357 L -0.00821 -0.13333 L 0.00742 -0.06412 L 0.00846 -0.02616 L 0.00455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6 L 0.11094 0.10301 L 0.15573 0.23102 L 0.17226 0.33148 L 0.15872 0.38171 L 0.10898 0.3625 L 0.0651 0.29676 L 0.02135 0.20857 L -0.00886 0.08912 L -0.01367 0.04746 L -0.01367 0.00764 L -0.00404 -0.00602 L 0.02721 -0.0044 Z " pathEditMode="relative" rAng="0" ptsTypes="AAAAAAAAAAAAAA">
                                      <p:cBhvr>
                                        <p:cTn id="1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8 L -0.07252 -0.03287 L -0.10065 -0.07269 L -0.14453 -0.17315 L -0.17083 -0.25625 L -0.18151 -0.33241 L -0.16693 -0.36528 L -0.12708 -0.36019 L -0.08906 -0.32385 L -0.05495 -0.26852 L -0.02474 -0.18357 L -0.0082 -0.13334 L 0.00742 -0.06412 L 0.00846 -0.02616 L 0.00456 0.00694 L -0.01107 0.00856 L -0.03646 0.01388 Z " pathEditMode="relative" rAng="0" ptsTypes="AAAAAAAAAAAAAAAAA">
                                      <p:cBhvr>
                                        <p:cTn id="1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8 L -0.14453 -0.17315 L -0.17083 -0.25625 L -0.18151 -0.3324 L -0.16693 -0.36527 L -0.12708 -0.36018 L -0.08906 -0.32384 L -0.05495 -0.26852 L -0.02474 -0.18356 L -0.0082 -0.13333 L 0.00742 -0.06412 L 0.00847 -0.02615 L 0.00456 0.00695 L -0.01107 0.00857 L -0.03646 0.01389 Z " pathEditMode="relative" rAng="0" ptsTypes="AAAAAAAAAAAAAAAAA">
                                      <p:cBhvr>
                                        <p:cTn id="16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16563 0.187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10403 0.2719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729 0.2048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3633 0.2050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03685 0.1588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00482 0.3240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3.33333E-6 L 0.0043 0.19861 L 0.00586 0.19723 " pathEditMode="relative" ptsTypes="AAA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5.55112E-17 L -0.05 0.196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1862 0.2599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08659 0.4351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896 0.4534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4167 0.07292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16445 0.46134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02357 0.0935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0143 0.0673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" grpId="0" animBg="1"/>
      <p:bldP spid="13" grpId="1" animBg="1"/>
      <p:bldP spid="12" grpId="0" animBg="1"/>
      <p:bldP spid="12" grpId="1" animBg="1"/>
      <p:bldP spid="14" grpId="0" animBg="1"/>
      <p:bldP spid="14" grpId="1" animBg="1"/>
      <p:bldP spid="4" grpId="0" animBg="1"/>
      <p:bldP spid="5" grpId="0" animBg="1"/>
      <p:bldP spid="6" grpId="0" animBg="1"/>
      <p:bldP spid="64" grpId="0"/>
      <p:bldP spid="55" grpId="0" animBg="1"/>
      <p:bldP spid="55" grpId="1" animBg="1"/>
      <p:bldP spid="56" grpId="0" animBg="1"/>
      <p:bldP spid="56" grpId="1" animBg="1"/>
      <p:bldP spid="59" grpId="0" animBg="1"/>
      <p:bldP spid="60" grpId="0" animBg="1"/>
      <p:bldP spid="61" grpId="0" animBg="1"/>
      <p:bldP spid="90" grpId="0" animBg="1"/>
      <p:bldP spid="90" grpId="1" animBg="1"/>
      <p:bldP spid="92" grpId="0" animBg="1"/>
      <p:bldP spid="93" grpId="0" animBg="1"/>
      <p:bldP spid="4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E4283E3A-6942-4C68-9C49-65239B59CAB3}"/>
              </a:ext>
            </a:extLst>
          </p:cNvPr>
          <p:cNvSpPr/>
          <p:nvPr/>
        </p:nvSpPr>
        <p:spPr>
          <a:xfrm>
            <a:off x="5549823" y="216026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7F8C40-F4B3-43E2-8C65-1889BE308454}"/>
              </a:ext>
            </a:extLst>
          </p:cNvPr>
          <p:cNvSpPr/>
          <p:nvPr/>
        </p:nvSpPr>
        <p:spPr>
          <a:xfrm rot="7608042">
            <a:off x="511705" y="1311724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7D30BE-C4E6-4B0D-8F0F-93DF0C5ACBE6}"/>
              </a:ext>
            </a:extLst>
          </p:cNvPr>
          <p:cNvSpPr/>
          <p:nvPr/>
        </p:nvSpPr>
        <p:spPr>
          <a:xfrm>
            <a:off x="2620303" y="483293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73F8F-7247-4D64-BBF5-D2DA7E760734}"/>
              </a:ext>
            </a:extLst>
          </p:cNvPr>
          <p:cNvSpPr/>
          <p:nvPr/>
        </p:nvSpPr>
        <p:spPr>
          <a:xfrm rot="3124536">
            <a:off x="493581" y="1383201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899068-BC74-4B39-B87C-AC41E30DD7F7}"/>
              </a:ext>
            </a:extLst>
          </p:cNvPr>
          <p:cNvSpPr/>
          <p:nvPr/>
        </p:nvSpPr>
        <p:spPr>
          <a:xfrm>
            <a:off x="3029332" y="3111658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ABC82-143B-4446-9D57-845BE2A3ABA6}"/>
              </a:ext>
            </a:extLst>
          </p:cNvPr>
          <p:cNvSpPr/>
          <p:nvPr/>
        </p:nvSpPr>
        <p:spPr>
          <a:xfrm>
            <a:off x="1030655" y="58932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7C96B1-CCA5-4050-9523-C3953F629D5B}"/>
              </a:ext>
            </a:extLst>
          </p:cNvPr>
          <p:cNvSpPr/>
          <p:nvPr/>
        </p:nvSpPr>
        <p:spPr>
          <a:xfrm>
            <a:off x="1448451" y="184677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5C7415-8EC8-421D-AF96-662F327D0F8E}"/>
              </a:ext>
            </a:extLst>
          </p:cNvPr>
          <p:cNvSpPr/>
          <p:nvPr/>
        </p:nvSpPr>
        <p:spPr>
          <a:xfrm>
            <a:off x="1940680" y="135909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25796-B674-4C08-86E8-DD2991F3FF2B}"/>
              </a:ext>
            </a:extLst>
          </p:cNvPr>
          <p:cNvSpPr/>
          <p:nvPr/>
        </p:nvSpPr>
        <p:spPr>
          <a:xfrm>
            <a:off x="2065406" y="19382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D0AC36-7D3A-48EF-A4C4-368E115B111C}"/>
              </a:ext>
            </a:extLst>
          </p:cNvPr>
          <p:cNvSpPr/>
          <p:nvPr/>
        </p:nvSpPr>
        <p:spPr>
          <a:xfrm>
            <a:off x="2144581" y="15237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93D0A6-58F1-4095-89D2-7CDF9FF2D5BD}"/>
              </a:ext>
            </a:extLst>
          </p:cNvPr>
          <p:cNvSpPr/>
          <p:nvPr/>
        </p:nvSpPr>
        <p:spPr>
          <a:xfrm>
            <a:off x="1819291" y="18611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27408D-2238-4718-AAB9-FF721449C412}"/>
              </a:ext>
            </a:extLst>
          </p:cNvPr>
          <p:cNvSpPr/>
          <p:nvPr/>
        </p:nvSpPr>
        <p:spPr>
          <a:xfrm>
            <a:off x="1409230" y="148524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9FC5-2757-4E9E-8771-5F9C943A3280}"/>
              </a:ext>
            </a:extLst>
          </p:cNvPr>
          <p:cNvSpPr txBox="1"/>
          <p:nvPr/>
        </p:nvSpPr>
        <p:spPr>
          <a:xfrm>
            <a:off x="1448451" y="11695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1D103-6D26-415F-8437-2489EA579AFA}"/>
              </a:ext>
            </a:extLst>
          </p:cNvPr>
          <p:cNvSpPr txBox="1"/>
          <p:nvPr/>
        </p:nvSpPr>
        <p:spPr>
          <a:xfrm>
            <a:off x="1851010" y="1555628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4BFC2-7A95-4D10-984A-B2F9783E6596}"/>
              </a:ext>
            </a:extLst>
          </p:cNvPr>
          <p:cNvSpPr txBox="1"/>
          <p:nvPr/>
        </p:nvSpPr>
        <p:spPr>
          <a:xfrm>
            <a:off x="2250464" y="1201122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F3A89B-EBEE-4281-B259-F344A03A1B63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668A1BE-8722-49A4-84A5-438F46C7F231}"/>
              </a:ext>
            </a:extLst>
          </p:cNvPr>
          <p:cNvSpPr/>
          <p:nvPr/>
        </p:nvSpPr>
        <p:spPr>
          <a:xfrm rot="3124536">
            <a:off x="4340592" y="125149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23C06-DB3F-4870-9214-FACB358F05DB}"/>
              </a:ext>
            </a:extLst>
          </p:cNvPr>
          <p:cNvSpPr/>
          <p:nvPr/>
        </p:nvSpPr>
        <p:spPr>
          <a:xfrm>
            <a:off x="6876343" y="297994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3C971F-25D6-4D74-8427-A69A5BB5C72B}"/>
              </a:ext>
            </a:extLst>
          </p:cNvPr>
          <p:cNvSpPr/>
          <p:nvPr/>
        </p:nvSpPr>
        <p:spPr>
          <a:xfrm>
            <a:off x="4877666" y="45761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C6C0D3-84E2-4966-AAB6-7A8FD209E0A1}"/>
              </a:ext>
            </a:extLst>
          </p:cNvPr>
          <p:cNvSpPr/>
          <p:nvPr/>
        </p:nvSpPr>
        <p:spPr>
          <a:xfrm>
            <a:off x="4983230" y="178196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82292A-9FA8-4626-871E-C6E3C14EBA7C}"/>
              </a:ext>
            </a:extLst>
          </p:cNvPr>
          <p:cNvSpPr/>
          <p:nvPr/>
        </p:nvSpPr>
        <p:spPr>
          <a:xfrm>
            <a:off x="5783671" y="966126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830A6E-FE27-4F14-912C-E5AF3E3C76A7}"/>
              </a:ext>
            </a:extLst>
          </p:cNvPr>
          <p:cNvSpPr/>
          <p:nvPr/>
        </p:nvSpPr>
        <p:spPr>
          <a:xfrm>
            <a:off x="6178616" y="1951305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919858-685D-4FBF-9305-6A1700EB5B39}"/>
              </a:ext>
            </a:extLst>
          </p:cNvPr>
          <p:cNvSpPr/>
          <p:nvPr/>
        </p:nvSpPr>
        <p:spPr>
          <a:xfrm>
            <a:off x="5991592" y="139206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C10924E-0443-4792-A8BD-7D7686D9285A}"/>
              </a:ext>
            </a:extLst>
          </p:cNvPr>
          <p:cNvSpPr/>
          <p:nvPr/>
        </p:nvSpPr>
        <p:spPr>
          <a:xfrm>
            <a:off x="5666302" y="172944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D065535-3037-4A6D-9705-52F0AF7C7499}"/>
              </a:ext>
            </a:extLst>
          </p:cNvPr>
          <p:cNvSpPr/>
          <p:nvPr/>
        </p:nvSpPr>
        <p:spPr>
          <a:xfrm>
            <a:off x="5256241" y="1353533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E23F38-FABB-4DA8-AB5F-34E5F2ED65DA}"/>
              </a:ext>
            </a:extLst>
          </p:cNvPr>
          <p:cNvSpPr txBox="1"/>
          <p:nvPr/>
        </p:nvSpPr>
        <p:spPr>
          <a:xfrm>
            <a:off x="5262076" y="102540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0A3F61-997C-46B2-9013-B058EF53151C}"/>
              </a:ext>
            </a:extLst>
          </p:cNvPr>
          <p:cNvSpPr txBox="1"/>
          <p:nvPr/>
        </p:nvSpPr>
        <p:spPr>
          <a:xfrm>
            <a:off x="5698021" y="142391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16A109-DBAC-4DA0-B717-C9D538DC22E7}"/>
              </a:ext>
            </a:extLst>
          </p:cNvPr>
          <p:cNvSpPr txBox="1"/>
          <p:nvPr/>
        </p:nvSpPr>
        <p:spPr>
          <a:xfrm>
            <a:off x="6097475" y="106941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7946B10-1209-4578-A802-CACDBB04A284}"/>
              </a:ext>
            </a:extLst>
          </p:cNvPr>
          <p:cNvSpPr/>
          <p:nvPr/>
        </p:nvSpPr>
        <p:spPr>
          <a:xfrm rot="3124536">
            <a:off x="8457470" y="1429909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A66CC3-9529-4357-9D2E-A4BCBC3AFCC9}"/>
              </a:ext>
            </a:extLst>
          </p:cNvPr>
          <p:cNvSpPr/>
          <p:nvPr/>
        </p:nvSpPr>
        <p:spPr>
          <a:xfrm>
            <a:off x="10993221" y="3158366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172ABAD-D758-44AA-AECE-C9F474249AF0}"/>
              </a:ext>
            </a:extLst>
          </p:cNvPr>
          <p:cNvSpPr/>
          <p:nvPr/>
        </p:nvSpPr>
        <p:spPr>
          <a:xfrm>
            <a:off x="9412340" y="189348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745C1EC-7BEA-4942-B254-2BBF2CB185B4}"/>
              </a:ext>
            </a:extLst>
          </p:cNvPr>
          <p:cNvSpPr/>
          <p:nvPr/>
        </p:nvSpPr>
        <p:spPr>
          <a:xfrm>
            <a:off x="9904569" y="1405800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F64D2D9-B831-4356-A42B-C03D104CE5F2}"/>
              </a:ext>
            </a:extLst>
          </p:cNvPr>
          <p:cNvSpPr/>
          <p:nvPr/>
        </p:nvSpPr>
        <p:spPr>
          <a:xfrm>
            <a:off x="10108470" y="1570479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B8739C-E1F7-46D1-B6D3-BAC05442DBE9}"/>
              </a:ext>
            </a:extLst>
          </p:cNvPr>
          <p:cNvSpPr/>
          <p:nvPr/>
        </p:nvSpPr>
        <p:spPr>
          <a:xfrm>
            <a:off x="9783180" y="1907858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22F6ED7-31C7-40AF-A2D2-0A430C26F6F4}"/>
              </a:ext>
            </a:extLst>
          </p:cNvPr>
          <p:cNvSpPr/>
          <p:nvPr/>
        </p:nvSpPr>
        <p:spPr>
          <a:xfrm>
            <a:off x="9373119" y="1531950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764807F-B054-4D06-AC8B-2E322E638ED4}"/>
              </a:ext>
            </a:extLst>
          </p:cNvPr>
          <p:cNvSpPr txBox="1"/>
          <p:nvPr/>
        </p:nvSpPr>
        <p:spPr>
          <a:xfrm>
            <a:off x="9412340" y="1216257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982B2BD-0641-4BCE-9942-4682D09BFF7E}"/>
              </a:ext>
            </a:extLst>
          </p:cNvPr>
          <p:cNvSpPr txBox="1"/>
          <p:nvPr/>
        </p:nvSpPr>
        <p:spPr>
          <a:xfrm>
            <a:off x="9814899" y="1602336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92AEB5F-CBF3-4B97-883B-B93672DBC62E}"/>
              </a:ext>
            </a:extLst>
          </p:cNvPr>
          <p:cNvSpPr txBox="1"/>
          <p:nvPr/>
        </p:nvSpPr>
        <p:spPr>
          <a:xfrm>
            <a:off x="10214353" y="1247830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AFE37A-1BE6-451E-8415-3E328EB0DCDA}"/>
              </a:ext>
            </a:extLst>
          </p:cNvPr>
          <p:cNvSpPr txBox="1"/>
          <p:nvPr/>
        </p:nvSpPr>
        <p:spPr>
          <a:xfrm>
            <a:off x="1305114" y="3775418"/>
            <a:ext cx="104404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element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is a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substance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with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atoms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that have the same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ATOMIC NUMBER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84620-CBC9-4FC2-9F16-1DF2EF6EB023}"/>
              </a:ext>
            </a:extLst>
          </p:cNvPr>
          <p:cNvSpPr txBox="1"/>
          <p:nvPr/>
        </p:nvSpPr>
        <p:spPr>
          <a:xfrm>
            <a:off x="2162705" y="332927"/>
            <a:ext cx="69622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ysClr val="windowText" lastClr="000000"/>
                </a:solidFill>
              </a:rPr>
              <a:t>Which is the number of…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B2E2BD-E923-42B7-A43F-1D298A7C1541}"/>
              </a:ext>
            </a:extLst>
          </p:cNvPr>
          <p:cNvSpPr txBox="1"/>
          <p:nvPr/>
        </p:nvSpPr>
        <p:spPr>
          <a:xfrm>
            <a:off x="7018441" y="328710"/>
            <a:ext cx="574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23585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3974" y="3785160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libri" panose="020F0502020204030204"/>
              </a:rPr>
              <a:t>SAME ELEMENT?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8145399" y="12031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10253997" y="3747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8127275" y="12746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10663026" y="30030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10698D-E9C6-4262-B0AB-ABED802C5DFF}"/>
              </a:ext>
            </a:extLst>
          </p:cNvPr>
          <p:cNvSpPr/>
          <p:nvPr/>
        </p:nvSpPr>
        <p:spPr>
          <a:xfrm>
            <a:off x="8664349" y="480745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9082145" y="17381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9574374" y="12505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9699100" y="182962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8AB71C2-E6E7-4FD4-BF69-ACDAFBDA92B3}"/>
              </a:ext>
            </a:extLst>
          </p:cNvPr>
          <p:cNvSpPr/>
          <p:nvPr/>
        </p:nvSpPr>
        <p:spPr>
          <a:xfrm>
            <a:off x="9778275" y="1415192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225ED0-F4CD-453D-A88E-B3851359893D}"/>
              </a:ext>
            </a:extLst>
          </p:cNvPr>
          <p:cNvSpPr/>
          <p:nvPr/>
        </p:nvSpPr>
        <p:spPr>
          <a:xfrm>
            <a:off x="9452985" y="1752571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6E025-56BB-4822-8D0E-ABBC4F52F8C6}"/>
              </a:ext>
            </a:extLst>
          </p:cNvPr>
          <p:cNvSpPr txBox="1"/>
          <p:nvPr/>
        </p:nvSpPr>
        <p:spPr>
          <a:xfrm>
            <a:off x="9484704" y="1447049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D2D47-8BE1-4492-8565-55C9250548DD}"/>
              </a:ext>
            </a:extLst>
          </p:cNvPr>
          <p:cNvSpPr txBox="1"/>
          <p:nvPr/>
        </p:nvSpPr>
        <p:spPr>
          <a:xfrm>
            <a:off x="9884158" y="1092543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799D671-B1A7-4A68-A17F-6A72E7F74E5C}"/>
              </a:ext>
            </a:extLst>
          </p:cNvPr>
          <p:cNvSpPr/>
          <p:nvPr/>
        </p:nvSpPr>
        <p:spPr>
          <a:xfrm rot="7608042">
            <a:off x="251372" y="1173240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7954B4D-2317-41A8-8023-B03D10EC6F86}"/>
              </a:ext>
            </a:extLst>
          </p:cNvPr>
          <p:cNvSpPr/>
          <p:nvPr/>
        </p:nvSpPr>
        <p:spPr>
          <a:xfrm>
            <a:off x="2359970" y="34480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F08AED-AEBC-4358-AF66-BDEA18A0FDA3}"/>
              </a:ext>
            </a:extLst>
          </p:cNvPr>
          <p:cNvSpPr/>
          <p:nvPr/>
        </p:nvSpPr>
        <p:spPr>
          <a:xfrm rot="3124536">
            <a:off x="233248" y="1244717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C76E54-01F5-46E8-94AE-9CEC10763FF6}"/>
              </a:ext>
            </a:extLst>
          </p:cNvPr>
          <p:cNvSpPr/>
          <p:nvPr/>
        </p:nvSpPr>
        <p:spPr>
          <a:xfrm>
            <a:off x="2768999" y="29731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861158-77AB-4AA2-91AB-1FC48924A443}"/>
              </a:ext>
            </a:extLst>
          </p:cNvPr>
          <p:cNvSpPr/>
          <p:nvPr/>
        </p:nvSpPr>
        <p:spPr>
          <a:xfrm>
            <a:off x="770322" y="45084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4738CB-F37B-4305-B50A-5B6BDE7691BE}"/>
              </a:ext>
            </a:extLst>
          </p:cNvPr>
          <p:cNvSpPr/>
          <p:nvPr/>
        </p:nvSpPr>
        <p:spPr>
          <a:xfrm>
            <a:off x="1188118" y="170828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179FA8E-59A8-4CE9-858C-A44F91F2E953}"/>
              </a:ext>
            </a:extLst>
          </p:cNvPr>
          <p:cNvSpPr/>
          <p:nvPr/>
        </p:nvSpPr>
        <p:spPr>
          <a:xfrm>
            <a:off x="1680347" y="12206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42719B-DC69-42ED-8A20-043ADF29B648}"/>
              </a:ext>
            </a:extLst>
          </p:cNvPr>
          <p:cNvSpPr/>
          <p:nvPr/>
        </p:nvSpPr>
        <p:spPr>
          <a:xfrm>
            <a:off x="1805073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2FEFA57-1FD9-4E5B-BCDE-DB7BDCEAFE3D}"/>
              </a:ext>
            </a:extLst>
          </p:cNvPr>
          <p:cNvSpPr/>
          <p:nvPr/>
        </p:nvSpPr>
        <p:spPr>
          <a:xfrm>
            <a:off x="1884248" y="1385287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A9EEA53-BB4C-4348-8E2D-5417B96C9BFA}"/>
              </a:ext>
            </a:extLst>
          </p:cNvPr>
          <p:cNvSpPr/>
          <p:nvPr/>
        </p:nvSpPr>
        <p:spPr>
          <a:xfrm>
            <a:off x="1558958" y="1722666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D11E046-2B56-4D0C-973E-3EFFFC63E83A}"/>
              </a:ext>
            </a:extLst>
          </p:cNvPr>
          <p:cNvSpPr/>
          <p:nvPr/>
        </p:nvSpPr>
        <p:spPr>
          <a:xfrm>
            <a:off x="1148897" y="1346758"/>
            <a:ext cx="741680" cy="6705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1096AF-7273-441F-A9CF-757A48E72C75}"/>
              </a:ext>
            </a:extLst>
          </p:cNvPr>
          <p:cNvSpPr txBox="1"/>
          <p:nvPr/>
        </p:nvSpPr>
        <p:spPr>
          <a:xfrm>
            <a:off x="1188118" y="1031065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506CF7-13C4-4FBD-9A90-40FC42FC1E69}"/>
              </a:ext>
            </a:extLst>
          </p:cNvPr>
          <p:cNvSpPr txBox="1"/>
          <p:nvPr/>
        </p:nvSpPr>
        <p:spPr>
          <a:xfrm>
            <a:off x="1590677" y="1417144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2A79-4B78-4E1E-B4F3-5C7DF611B4A9}"/>
              </a:ext>
            </a:extLst>
          </p:cNvPr>
          <p:cNvSpPr txBox="1"/>
          <p:nvPr/>
        </p:nvSpPr>
        <p:spPr>
          <a:xfrm>
            <a:off x="1990131" y="1062638"/>
            <a:ext cx="65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966DC-F1FC-44EE-A7AD-10F8615C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214740" y="1223403"/>
            <a:ext cx="850789" cy="76393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6C58F49-B515-40CA-AB8B-E853CFB2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184066" y="2354160"/>
            <a:ext cx="850789" cy="7639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8021DFA-F02B-4A4E-BB63-51EB86007D3D}"/>
              </a:ext>
            </a:extLst>
          </p:cNvPr>
          <p:cNvSpPr/>
          <p:nvPr/>
        </p:nvSpPr>
        <p:spPr>
          <a:xfrm>
            <a:off x="854521" y="200309"/>
            <a:ext cx="1018973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NO!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3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39 L 0.07591 0.04746 L 0.11093 0.10301 L 0.15573 0.23102 L 0.17226 0.33149 L 0.15872 0.38172 L 0.10898 0.3625 L 0.0651 0.29676 L 0.02135 0.20857 L -0.00886 0.08912 L -0.01368 0.04746 L -0.01368 0.00764 L -0.00404 -0.00601 L 0.02721 -0.00439 Z " pathEditMode="relative" rAng="0" ptsTypes="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 0.22014 L -0.1401 0.29977 L -0.14101 0.36042 L -0.12643 0.38635 L -0.09921 0.38635 L -0.05937 0.34283 L -0.02135 0.27917 L 0.00782 0.20811 L 0.0293 0.13519 L 0.04297 0.05371 L 0.03321 0.00024 L 0.01862 -0.00648 L -0.00872 0.00718 L -0.03789 0.0419 Z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6 -0.32384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 L 0.15573 0.23101 L 0.17227 0.33148 L 0.15872 0.38171 L 0.10898 0.3625 L 0.0651 0.29675 L 0.02135 0.20856 L -0.00885 0.08912 L -0.01367 0.04745 L -0.01367 0.00763 L -0.00404 -0.00602 L 0.02721 -0.0044 Z " pathEditMode="relative" rAng="0" ptsTypes="AAAAAAAAAAAAAA">
                                      <p:cBhvr>
                                        <p:cTn id="13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4 L -0.14011 0.29976 L -0.14102 0.36041 L -0.12643 0.38634 L -0.09922 0.38634 L -0.05938 0.34282 L -0.02136 0.27916 L 0.00781 0.2081 L 0.0293 0.13518 L 0.04297 0.0537 L 0.0332 0.00023 L 0.01862 -0.00649 L -0.00873 0.00717 L -0.03789 0.04189 Z " pathEditMode="relative" rAng="0" ptsTypes="AAAAAAAAAAAAAAAA">
                                      <p:cBhvr>
                                        <p:cTn id="1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9 L -0.14453 -0.17315 L -0.17083 -0.25625 L -0.18151 -0.33241 L -0.16692 -0.36528 L -0.12708 -0.36019 L -0.08906 -0.32384 L -0.05495 -0.26852 L -0.02474 -0.18357 L -0.0082 -0.13333 L 0.00742 -0.06412 L 0.00847 -0.02616 L 0.00456 0.00694 L -0.01107 0.00856 L -0.03646 0.01389 Z " pathEditMode="relative" rAng="0" ptsTypes="AAAAAAAAAAAAAAAAA">
                                      <p:cBhvr>
                                        <p:cTn id="17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68" grpId="0" animBg="1"/>
      <p:bldP spid="70" grpId="0" animBg="1"/>
      <p:bldP spid="71" grpId="0" animBg="1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3974" y="3785160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libri" panose="020F0502020204030204"/>
              </a:rPr>
              <a:t>SAME ELEMENT?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8145399" y="12031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10253997" y="3747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8127275" y="12746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10663026" y="30030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9082145" y="17381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9574374" y="12505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9699100" y="182962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799D671-B1A7-4A68-A17F-6A72E7F74E5C}"/>
              </a:ext>
            </a:extLst>
          </p:cNvPr>
          <p:cNvSpPr/>
          <p:nvPr/>
        </p:nvSpPr>
        <p:spPr>
          <a:xfrm rot="7608042">
            <a:off x="251372" y="1173240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7954B4D-2317-41A8-8023-B03D10EC6F86}"/>
              </a:ext>
            </a:extLst>
          </p:cNvPr>
          <p:cNvSpPr/>
          <p:nvPr/>
        </p:nvSpPr>
        <p:spPr>
          <a:xfrm>
            <a:off x="2359970" y="34480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F08AED-AEBC-4358-AF66-BDEA18A0FDA3}"/>
              </a:ext>
            </a:extLst>
          </p:cNvPr>
          <p:cNvSpPr/>
          <p:nvPr/>
        </p:nvSpPr>
        <p:spPr>
          <a:xfrm rot="3124536">
            <a:off x="233248" y="1244717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C76E54-01F5-46E8-94AE-9CEC10763FF6}"/>
              </a:ext>
            </a:extLst>
          </p:cNvPr>
          <p:cNvSpPr/>
          <p:nvPr/>
        </p:nvSpPr>
        <p:spPr>
          <a:xfrm>
            <a:off x="2768999" y="29731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861158-77AB-4AA2-91AB-1FC48924A443}"/>
              </a:ext>
            </a:extLst>
          </p:cNvPr>
          <p:cNvSpPr/>
          <p:nvPr/>
        </p:nvSpPr>
        <p:spPr>
          <a:xfrm>
            <a:off x="770322" y="45084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4738CB-F37B-4305-B50A-5B6BDE7691BE}"/>
              </a:ext>
            </a:extLst>
          </p:cNvPr>
          <p:cNvSpPr/>
          <p:nvPr/>
        </p:nvSpPr>
        <p:spPr>
          <a:xfrm>
            <a:off x="1188118" y="170828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179FA8E-59A8-4CE9-858C-A44F91F2E953}"/>
              </a:ext>
            </a:extLst>
          </p:cNvPr>
          <p:cNvSpPr/>
          <p:nvPr/>
        </p:nvSpPr>
        <p:spPr>
          <a:xfrm>
            <a:off x="1680347" y="12206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42719B-DC69-42ED-8A20-043ADF29B648}"/>
              </a:ext>
            </a:extLst>
          </p:cNvPr>
          <p:cNvSpPr/>
          <p:nvPr/>
        </p:nvSpPr>
        <p:spPr>
          <a:xfrm>
            <a:off x="1805073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966DC-F1FC-44EE-A7AD-10F8615C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21094" y="1413586"/>
            <a:ext cx="850789" cy="76393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6C58F49-B515-40CA-AB8B-E853CFB2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20498" y="2026774"/>
            <a:ext cx="850789" cy="7639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8021DFA-F02B-4A4E-BB63-51EB86007D3D}"/>
              </a:ext>
            </a:extLst>
          </p:cNvPr>
          <p:cNvSpPr/>
          <p:nvPr/>
        </p:nvSpPr>
        <p:spPr>
          <a:xfrm>
            <a:off x="854521" y="200309"/>
            <a:ext cx="1018973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YES!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48767F-CB0B-48E9-8BC8-7E1C9964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69748" y="1315642"/>
            <a:ext cx="850789" cy="7639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DA5390-63ED-47A4-AACD-78E551B5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53823" y="1881847"/>
            <a:ext cx="850789" cy="76393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F7E2C58-A469-4DCE-AEF8-256CF9FE87D9}"/>
              </a:ext>
            </a:extLst>
          </p:cNvPr>
          <p:cNvSpPr/>
          <p:nvPr/>
        </p:nvSpPr>
        <p:spPr>
          <a:xfrm>
            <a:off x="794641" y="126028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 0.22014 L -0.1401 0.29977 L -0.14101 0.36042 L -0.12643 0.38635 L -0.09921 0.38635 L -0.05937 0.34283 L -0.02135 0.27917 L 0.00782 0.20811 L 0.0293 0.13519 L 0.04297 0.05371 L 0.03321 0.00024 L 0.01862 -0.00648 L -0.00872 0.00718 L -0.03789 0.0419 Z " pathEditMode="relative" rAng="0" ptsTypes="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6 -0.32384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 L 0.15573 0.23101 L 0.17227 0.33148 L 0.15872 0.38171 L 0.10898 0.3625 L 0.0651 0.29675 L 0.02135 0.20856 L -0.00885 0.08912 L -0.01367 0.04745 L -0.01367 0.00763 L -0.00404 -0.00602 L 0.02721 -0.0044 Z " pathEditMode="relative" rAng="0" ptsTypes="AAAAAAAAAAAAAA">
                                      <p:cBhvr>
                                        <p:cTn id="1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4 L -0.14011 0.29976 L -0.14102 0.36041 L -0.12643 0.38634 L -0.09922 0.38634 L -0.05938 0.34282 L -0.02136 0.27916 L 0.00781 0.2081 L 0.0293 0.13518 L 0.04297 0.0537 L 0.0332 0.00023 L 0.01862 -0.00649 L -0.00873 0.00717 L -0.03789 0.04189 Z " pathEditMode="relative" rAng="0" ptsTypes="AAAAAAAAAAAAAAAA">
                                      <p:cBhvr>
                                        <p:cTn id="12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9 L -0.14453 -0.17315 L -0.17083 -0.25625 L -0.18151 -0.33241 L -0.16692 -0.36528 L -0.12708 -0.36019 L -0.08906 -0.32384 L -0.05495 -0.26852 L -0.02474 -0.18357 L -0.0082 -0.13333 L 0.00742 -0.06412 L 0.00847 -0.02616 L 0.00456 0.00694 L -0.01107 0.00856 L -0.03646 0.01389 Z " pathEditMode="relative" rAng="0" ptsTypes="AAAAAAAAAAAAAAAAA">
                                      <p:cBhvr>
                                        <p:cTn id="1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8" grpId="0" animBg="1"/>
      <p:bldP spid="70" grpId="0" animBg="1"/>
      <p:bldP spid="71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53CF58-A92B-4DD4-8BCD-B10A771D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52" cy="6870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" y="-103395"/>
            <a:ext cx="9049711" cy="13263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LET’S GO OVER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02" y="1398094"/>
            <a:ext cx="8157398" cy="57236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3) How many PROTONS do you see in the atom to the right?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outerShdw dist="101600" dir="2700000" algn="tl">
                    <a:srgbClr val="000000"/>
                  </a:outerShdw>
                </a:effectLst>
              </a:rPr>
              <a:t>4) How do you know that they are protons?</a:t>
            </a:r>
          </a:p>
          <a:p>
            <a:pPr marL="457200" indent="-457200">
              <a:buAutoNum type="arabicParenR"/>
            </a:pPr>
            <a:endParaRPr lang="en-US" sz="6000" b="1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effectLst>
                <a:outerShdw dist="101600" dir="2700000" algn="tl">
                  <a:srgbClr val="000000"/>
                </a:outerShdw>
              </a:effectLst>
            </a:endParaRPr>
          </a:p>
        </p:txBody>
      </p:sp>
      <p:sp>
        <p:nvSpPr>
          <p:cNvPr id="4" name="AutoShape 2" descr="Image result for at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2CB6E8-142B-4A10-A6A5-7A6D65EF1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8448261" y="0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5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3974" y="3785160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libri" panose="020F0502020204030204"/>
              </a:rPr>
              <a:t>SAME ELEMENT?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8145399" y="12031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10253997" y="3747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8127275" y="12746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10663026" y="30030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9082145" y="17381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9574374" y="12505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9993210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799D671-B1A7-4A68-A17F-6A72E7F74E5C}"/>
              </a:ext>
            </a:extLst>
          </p:cNvPr>
          <p:cNvSpPr/>
          <p:nvPr/>
        </p:nvSpPr>
        <p:spPr>
          <a:xfrm rot="7608042">
            <a:off x="251372" y="1173240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7954B4D-2317-41A8-8023-B03D10EC6F86}"/>
              </a:ext>
            </a:extLst>
          </p:cNvPr>
          <p:cNvSpPr/>
          <p:nvPr/>
        </p:nvSpPr>
        <p:spPr>
          <a:xfrm>
            <a:off x="2359970" y="34480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F08AED-AEBC-4358-AF66-BDEA18A0FDA3}"/>
              </a:ext>
            </a:extLst>
          </p:cNvPr>
          <p:cNvSpPr/>
          <p:nvPr/>
        </p:nvSpPr>
        <p:spPr>
          <a:xfrm rot="3124536">
            <a:off x="233248" y="1244717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C76E54-01F5-46E8-94AE-9CEC10763FF6}"/>
              </a:ext>
            </a:extLst>
          </p:cNvPr>
          <p:cNvSpPr/>
          <p:nvPr/>
        </p:nvSpPr>
        <p:spPr>
          <a:xfrm>
            <a:off x="2768999" y="29731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861158-77AB-4AA2-91AB-1FC48924A443}"/>
              </a:ext>
            </a:extLst>
          </p:cNvPr>
          <p:cNvSpPr/>
          <p:nvPr/>
        </p:nvSpPr>
        <p:spPr>
          <a:xfrm>
            <a:off x="770322" y="45084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4738CB-F37B-4305-B50A-5B6BDE7691BE}"/>
              </a:ext>
            </a:extLst>
          </p:cNvPr>
          <p:cNvSpPr/>
          <p:nvPr/>
        </p:nvSpPr>
        <p:spPr>
          <a:xfrm>
            <a:off x="1188118" y="170828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179FA8E-59A8-4CE9-858C-A44F91F2E953}"/>
              </a:ext>
            </a:extLst>
          </p:cNvPr>
          <p:cNvSpPr/>
          <p:nvPr/>
        </p:nvSpPr>
        <p:spPr>
          <a:xfrm>
            <a:off x="1680347" y="12206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42719B-DC69-42ED-8A20-043ADF29B648}"/>
              </a:ext>
            </a:extLst>
          </p:cNvPr>
          <p:cNvSpPr/>
          <p:nvPr/>
        </p:nvSpPr>
        <p:spPr>
          <a:xfrm>
            <a:off x="1805073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966DC-F1FC-44EE-A7AD-10F8615C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98431" y="1385170"/>
            <a:ext cx="850789" cy="76393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6C58F49-B515-40CA-AB8B-E853CFB2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20498" y="2026774"/>
            <a:ext cx="850789" cy="7639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8021DFA-F02B-4A4E-BB63-51EB86007D3D}"/>
              </a:ext>
            </a:extLst>
          </p:cNvPr>
          <p:cNvSpPr/>
          <p:nvPr/>
        </p:nvSpPr>
        <p:spPr>
          <a:xfrm>
            <a:off x="854521" y="200309"/>
            <a:ext cx="1018973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YES!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48767F-CB0B-48E9-8BC8-7E1C9964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69748" y="1315642"/>
            <a:ext cx="850789" cy="7639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DA5390-63ED-47A4-AACD-78E551B5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53823" y="1881847"/>
            <a:ext cx="850789" cy="76393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F7E2C58-A469-4DCE-AEF8-256CF9FE87D9}"/>
              </a:ext>
            </a:extLst>
          </p:cNvPr>
          <p:cNvSpPr/>
          <p:nvPr/>
        </p:nvSpPr>
        <p:spPr>
          <a:xfrm>
            <a:off x="794641" y="126028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7CE82A-DF6A-41EB-84ED-731775FF4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942780" y="1603408"/>
            <a:ext cx="850789" cy="7639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B731E9-E8C7-4683-B529-164C03E3C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808954" y="1517695"/>
            <a:ext cx="850789" cy="7639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1F807C-1220-4161-8FB5-9B229497D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903943" y="2118210"/>
            <a:ext cx="850789" cy="7639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450C08-C6A9-4060-AEE2-8A3B2655F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884248" y="917298"/>
            <a:ext cx="850789" cy="763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C2E929-0DAB-4FC6-9A79-1FD0FE457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8826135" y="1669635"/>
            <a:ext cx="850789" cy="763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0A2511-3B2E-4ED9-AFB6-6D9ACECAC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8943097" y="1087804"/>
            <a:ext cx="850789" cy="763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5C6568C-3686-4F77-B962-FC424A2FF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590928" y="798743"/>
            <a:ext cx="850789" cy="763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1539B1-B38C-4CD5-ADC8-2080838F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0047256" y="1173405"/>
            <a:ext cx="850789" cy="76393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6FEB160-F3F5-429E-BB57-CCEE4D42E36D}"/>
              </a:ext>
            </a:extLst>
          </p:cNvPr>
          <p:cNvSpPr/>
          <p:nvPr/>
        </p:nvSpPr>
        <p:spPr>
          <a:xfrm>
            <a:off x="8786502" y="225481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 0.22014 L -0.1401 0.29977 L -0.14101 0.36042 L -0.12643 0.38635 L -0.09921 0.38635 L -0.05937 0.34283 L -0.02135 0.27917 L 0.00782 0.20811 L 0.0293 0.13519 L 0.04297 0.05371 L 0.03321 0.00024 L 0.01862 -0.00648 L -0.00872 0.00718 L -0.03789 0.0419 Z " pathEditMode="relative" rAng="0" ptsTypes="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6 -0.32384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 L 0.15573 0.23101 L 0.17227 0.33148 L 0.15872 0.38171 L 0.10898 0.3625 L 0.0651 0.29675 L 0.02135 0.20856 L -0.00885 0.08912 L -0.01367 0.04745 L -0.01367 0.00763 L -0.00404 -0.00602 L 0.02721 -0.0044 Z " pathEditMode="relative" rAng="0" ptsTypes="AAAAAAAAAAAAAA">
                                      <p:cBhvr>
                                        <p:cTn id="11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4 L -0.14011 0.29976 L -0.14102 0.36041 L -0.12643 0.38634 L -0.09922 0.38634 L -0.05938 0.34282 L -0.02136 0.27916 L 0.00781 0.2081 L 0.0293 0.13518 L 0.04297 0.0537 L 0.0332 0.00023 L 0.01862 -0.00649 L -0.00873 0.00717 L -0.03789 0.04189 Z " pathEditMode="relative" rAng="0" ptsTypes="AAAAAAAAAAAAAAAA">
                                      <p:cBhvr>
                                        <p:cTn id="13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9 L -0.14453 -0.17315 L -0.17083 -0.25625 L -0.18151 -0.33241 L -0.16692 -0.36528 L -0.12708 -0.36019 L -0.08906 -0.32384 L -0.05495 -0.26852 L -0.02474 -0.18357 L -0.0082 -0.13333 L 0.00742 -0.06412 L 0.00847 -0.02616 L 0.00456 0.00694 L -0.01107 0.00856 L -0.03646 0.01389 Z " pathEditMode="relative" rAng="0" ptsTypes="AAAAAAAAAAAAAAAAA">
                                      <p:cBhvr>
                                        <p:cTn id="15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8" grpId="0" animBg="1"/>
      <p:bldP spid="70" grpId="0" animBg="1"/>
      <p:bldP spid="71" grpId="0" animBg="1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3974" y="3785160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libri" panose="020F0502020204030204"/>
              </a:rPr>
              <a:t>SAME ELEMENT?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8145399" y="12031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10253997" y="3747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8127275" y="12746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10663026" y="30030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9082145" y="17381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9574374" y="12505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9993210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799D671-B1A7-4A68-A17F-6A72E7F74E5C}"/>
              </a:ext>
            </a:extLst>
          </p:cNvPr>
          <p:cNvSpPr/>
          <p:nvPr/>
        </p:nvSpPr>
        <p:spPr>
          <a:xfrm rot="7608042">
            <a:off x="251372" y="1173240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7954B4D-2317-41A8-8023-B03D10EC6F86}"/>
              </a:ext>
            </a:extLst>
          </p:cNvPr>
          <p:cNvSpPr/>
          <p:nvPr/>
        </p:nvSpPr>
        <p:spPr>
          <a:xfrm>
            <a:off x="2359970" y="34480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F08AED-AEBC-4358-AF66-BDEA18A0FDA3}"/>
              </a:ext>
            </a:extLst>
          </p:cNvPr>
          <p:cNvSpPr/>
          <p:nvPr/>
        </p:nvSpPr>
        <p:spPr>
          <a:xfrm rot="3124536">
            <a:off x="233248" y="1244717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C76E54-01F5-46E8-94AE-9CEC10763FF6}"/>
              </a:ext>
            </a:extLst>
          </p:cNvPr>
          <p:cNvSpPr/>
          <p:nvPr/>
        </p:nvSpPr>
        <p:spPr>
          <a:xfrm>
            <a:off x="2768999" y="29731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861158-77AB-4AA2-91AB-1FC48924A443}"/>
              </a:ext>
            </a:extLst>
          </p:cNvPr>
          <p:cNvSpPr/>
          <p:nvPr/>
        </p:nvSpPr>
        <p:spPr>
          <a:xfrm>
            <a:off x="770322" y="45084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4738CB-F37B-4305-B50A-5B6BDE7691BE}"/>
              </a:ext>
            </a:extLst>
          </p:cNvPr>
          <p:cNvSpPr/>
          <p:nvPr/>
        </p:nvSpPr>
        <p:spPr>
          <a:xfrm>
            <a:off x="1188118" y="170828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179FA8E-59A8-4CE9-858C-A44F91F2E953}"/>
              </a:ext>
            </a:extLst>
          </p:cNvPr>
          <p:cNvSpPr/>
          <p:nvPr/>
        </p:nvSpPr>
        <p:spPr>
          <a:xfrm>
            <a:off x="1680347" y="12206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42719B-DC69-42ED-8A20-043ADF29B648}"/>
              </a:ext>
            </a:extLst>
          </p:cNvPr>
          <p:cNvSpPr/>
          <p:nvPr/>
        </p:nvSpPr>
        <p:spPr>
          <a:xfrm>
            <a:off x="1805073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966DC-F1FC-44EE-A7AD-10F8615C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98431" y="1385170"/>
            <a:ext cx="850789" cy="7639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8021DFA-F02B-4A4E-BB63-51EB86007D3D}"/>
              </a:ext>
            </a:extLst>
          </p:cNvPr>
          <p:cNvSpPr/>
          <p:nvPr/>
        </p:nvSpPr>
        <p:spPr>
          <a:xfrm>
            <a:off x="854521" y="200309"/>
            <a:ext cx="1018973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NO!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48767F-CB0B-48E9-8BC8-7E1C9964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69748" y="1315642"/>
            <a:ext cx="850789" cy="7639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DA5390-63ED-47A4-AACD-78E551B5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53823" y="1881847"/>
            <a:ext cx="850789" cy="76393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F7E2C58-A469-4DCE-AEF8-256CF9FE87D9}"/>
              </a:ext>
            </a:extLst>
          </p:cNvPr>
          <p:cNvSpPr/>
          <p:nvPr/>
        </p:nvSpPr>
        <p:spPr>
          <a:xfrm>
            <a:off x="794641" y="126028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450C08-C6A9-4060-AEE2-8A3B2655F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884248" y="917298"/>
            <a:ext cx="850789" cy="763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C2E929-0DAB-4FC6-9A79-1FD0FE457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8826135" y="1669635"/>
            <a:ext cx="850789" cy="763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5C6568C-3686-4F77-B962-FC424A2FF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590928" y="798743"/>
            <a:ext cx="850789" cy="763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1539B1-B38C-4CD5-ADC8-2080838F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0047256" y="1173405"/>
            <a:ext cx="850789" cy="76393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6FEB160-F3F5-429E-BB57-CCEE4D42E36D}"/>
              </a:ext>
            </a:extLst>
          </p:cNvPr>
          <p:cNvSpPr/>
          <p:nvPr/>
        </p:nvSpPr>
        <p:spPr>
          <a:xfrm>
            <a:off x="8786502" y="225481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7A355-86D2-4EE1-98C4-AE83428D8331}"/>
              </a:ext>
            </a:extLst>
          </p:cNvPr>
          <p:cNvSpPr txBox="1"/>
          <p:nvPr/>
        </p:nvSpPr>
        <p:spPr>
          <a:xfrm>
            <a:off x="719428" y="3178888"/>
            <a:ext cx="244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LITHIUM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CF3D38-FFD3-422F-8E4B-92A59FA8588B}"/>
              </a:ext>
            </a:extLst>
          </p:cNvPr>
          <p:cNvSpPr txBox="1"/>
          <p:nvPr/>
        </p:nvSpPr>
        <p:spPr>
          <a:xfrm>
            <a:off x="8896654" y="3204007"/>
            <a:ext cx="354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BERYLLIUM</a:t>
            </a:r>
          </a:p>
        </p:txBody>
      </p:sp>
    </p:spTree>
    <p:extLst>
      <p:ext uri="{BB962C8B-B14F-4D97-AF65-F5344CB8AC3E}">
        <p14:creationId xmlns:p14="http://schemas.microsoft.com/office/powerpoint/2010/main" val="9704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 0.22014 L -0.1401 0.29977 L -0.14101 0.36042 L -0.12643 0.38635 L -0.09921 0.38635 L -0.05937 0.34283 L -0.02135 0.27917 L 0.00782 0.20811 L 0.0293 0.13519 L 0.04297 0.05371 L 0.03321 0.00024 L 0.01862 -0.00648 L -0.00872 0.00718 L -0.03789 0.0419 Z " pathEditMode="relative" rAng="0" ptsTypes="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6 -0.32384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 L 0.15573 0.23101 L 0.17227 0.33148 L 0.15872 0.38171 L 0.10898 0.3625 L 0.0651 0.29675 L 0.02135 0.20856 L -0.00885 0.08912 L -0.01367 0.04745 L -0.01367 0.00763 L -0.00404 -0.00602 L 0.02721 -0.0044 Z " pathEditMode="relative" rAng="0" ptsTypes="AAAAAAAAAAAAAA">
                                      <p:cBhvr>
                                        <p:cTn id="1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4 L -0.14011 0.29976 L -0.14102 0.36041 L -0.12643 0.38634 L -0.09922 0.38634 L -0.05938 0.34282 L -0.02136 0.27916 L 0.00781 0.2081 L 0.0293 0.13518 L 0.04297 0.0537 L 0.0332 0.00023 L 0.01862 -0.00649 L -0.00873 0.00717 L -0.03789 0.04189 Z " pathEditMode="relative" rAng="0" ptsTypes="AAAAAAAAAAAAAAAA">
                                      <p:cBhvr>
                                        <p:cTn id="12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9 L -0.14453 -0.17315 L -0.17083 -0.25625 L -0.18151 -0.33241 L -0.16692 -0.36528 L -0.12708 -0.36019 L -0.08906 -0.32384 L -0.05495 -0.26852 L -0.02474 -0.18357 L -0.0082 -0.13333 L 0.00742 -0.06412 L 0.00847 -0.02616 L 0.00456 0.00694 L -0.01107 0.00856 L -0.03646 0.01389 Z " pathEditMode="relative" rAng="0" ptsTypes="AAAAAAAAAAAAAAAAA">
                                      <p:cBhvr>
                                        <p:cTn id="1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8" grpId="0" animBg="1"/>
      <p:bldP spid="70" grpId="0" animBg="1"/>
      <p:bldP spid="71" grpId="0" animBg="1"/>
      <p:bldP spid="31" grpId="0"/>
      <p:bldP spid="3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s video">
            <a:hlinkClick r:id="" action="ppaction://media"/>
            <a:extLst>
              <a:ext uri="{FF2B5EF4-FFF2-40B4-BE49-F238E27FC236}">
                <a16:creationId xmlns:a16="http://schemas.microsoft.com/office/drawing/2014/main" id="{77EA1BC9-CF0B-4E55-A436-DED17D5EE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8430" y="0"/>
            <a:ext cx="7782719" cy="62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6" y="0"/>
            <a:ext cx="5236264" cy="39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EF287-9513-466A-A787-466709BB52BA}"/>
              </a:ext>
            </a:extLst>
          </p:cNvPr>
          <p:cNvSpPr txBox="1"/>
          <p:nvPr/>
        </p:nvSpPr>
        <p:spPr>
          <a:xfrm>
            <a:off x="5962649" y="523875"/>
            <a:ext cx="6334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KEEP UP WITH YOURS!</a:t>
            </a:r>
          </a:p>
          <a:p>
            <a:r>
              <a:rPr lang="en-US" sz="4400" dirty="0"/>
              <a:t>-</a:t>
            </a:r>
            <a:r>
              <a:rPr lang="en-US" sz="44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LATER</a:t>
            </a:r>
            <a:r>
              <a:rPr lang="en-US" sz="4400" dirty="0"/>
              <a:t>…fold it and tape into the BACK COVER of your notebook</a:t>
            </a:r>
          </a:p>
        </p:txBody>
      </p:sp>
    </p:spTree>
    <p:extLst>
      <p:ext uri="{BB962C8B-B14F-4D97-AF65-F5344CB8AC3E}">
        <p14:creationId xmlns:p14="http://schemas.microsoft.com/office/powerpoint/2010/main" val="1993550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46496" y="278484"/>
            <a:ext cx="3478592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Atomic Number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smaller number) represents the number of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protons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 an atom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91AAD-74DE-461D-929F-BA350B5383E6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87040B-9177-442F-91D2-D8F2863B7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10" y="4222514"/>
            <a:ext cx="3848100" cy="1238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SUM of PROTONS and NEUTRONS</a:t>
            </a:r>
          </a:p>
          <a:p>
            <a:pPr marL="0" indent="0">
              <a:buNone/>
            </a:pPr>
            <a:r>
              <a:rPr lang="en-US" sz="4000" dirty="0"/>
              <a:t>What does that mean????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60D5D-E8C3-4FEF-B3E6-48D01F35D1BA}"/>
              </a:ext>
            </a:extLst>
          </p:cNvPr>
          <p:cNvSpPr txBox="1"/>
          <p:nvPr/>
        </p:nvSpPr>
        <p:spPr>
          <a:xfrm>
            <a:off x="5082594" y="4240776"/>
            <a:ext cx="4267227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OF PROTONS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OF NEUTRONS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FC77F-96AA-419D-B5D8-C3261407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04" y="3133"/>
            <a:ext cx="3290775" cy="38642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383A81-56F4-4098-8D97-7CB04C5AA243}"/>
              </a:ext>
            </a:extLst>
          </p:cNvPr>
          <p:cNvSpPr/>
          <p:nvPr/>
        </p:nvSpPr>
        <p:spPr>
          <a:xfrm>
            <a:off x="5467350" y="390525"/>
            <a:ext cx="809625" cy="101917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1538DF-A25F-4854-BB92-AA10BD8C5E7D}"/>
              </a:ext>
            </a:extLst>
          </p:cNvPr>
          <p:cNvCxnSpPr>
            <a:stCxn id="12" idx="3"/>
          </p:cNvCxnSpPr>
          <p:nvPr/>
        </p:nvCxnSpPr>
        <p:spPr>
          <a:xfrm>
            <a:off x="6276975" y="900113"/>
            <a:ext cx="1733550" cy="1857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45368-3EB9-40B8-88B0-8536A5D771EE}"/>
              </a:ext>
            </a:extLst>
          </p:cNvPr>
          <p:cNvSpPr/>
          <p:nvPr/>
        </p:nvSpPr>
        <p:spPr>
          <a:xfrm>
            <a:off x="5320183" y="2990850"/>
            <a:ext cx="1242542" cy="66419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DE8F00-4BBE-464A-B38D-EAEAE46B6DF6}"/>
              </a:ext>
            </a:extLst>
          </p:cNvPr>
          <p:cNvCxnSpPr>
            <a:cxnSpLocks/>
          </p:cNvCxnSpPr>
          <p:nvPr/>
        </p:nvCxnSpPr>
        <p:spPr>
          <a:xfrm>
            <a:off x="3422760" y="804721"/>
            <a:ext cx="1897423" cy="24858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">
            <a:extLst>
              <a:ext uri="{FF2B5EF4-FFF2-40B4-BE49-F238E27FC236}">
                <a16:creationId xmlns:a16="http://schemas.microsoft.com/office/drawing/2014/main" id="{933F972F-0C50-4F3A-90C8-C23A4669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39" y="-56138"/>
            <a:ext cx="347859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Atomic Mass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larger number) represents the SUM of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protons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neutrons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AAC71-BB3E-44D1-BA08-745C59288EC1}"/>
              </a:ext>
            </a:extLst>
          </p:cNvPr>
          <p:cNvSpPr/>
          <p:nvPr/>
        </p:nvSpPr>
        <p:spPr>
          <a:xfrm>
            <a:off x="4816175" y="1409700"/>
            <a:ext cx="2146025" cy="15811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09D672-3F25-4577-8E7E-4FBEB5D9D192}"/>
              </a:ext>
            </a:extLst>
          </p:cNvPr>
          <p:cNvCxnSpPr/>
          <p:nvPr/>
        </p:nvCxnSpPr>
        <p:spPr>
          <a:xfrm>
            <a:off x="6962200" y="2152650"/>
            <a:ext cx="1733550" cy="1857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>
            <a:extLst>
              <a:ext uri="{FF2B5EF4-FFF2-40B4-BE49-F238E27FC236}">
                <a16:creationId xmlns:a16="http://schemas.microsoft.com/office/drawing/2014/main" id="{AB742E99-58E5-4557-B8D9-24E9FB2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975" y="1567265"/>
            <a:ext cx="4705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19431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28600" algn="l"/>
                <a:tab pos="1943100" algn="l"/>
              </a:tabLst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SYMBOL &amp; NAME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4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uiExpand="1" build="p"/>
      <p:bldP spid="10" grpId="0" animBg="1"/>
      <p:bldP spid="12" grpId="0" animBg="1"/>
      <p:bldP spid="12" grpId="1" animBg="1"/>
      <p:bldP spid="15" grpId="0" animBg="1"/>
      <p:bldP spid="18" grpId="0"/>
      <p:bldP spid="13" grpId="0" animBg="1"/>
      <p:bldP spid="13" grpId="1" animBg="1"/>
      <p:bldP spid="19" grpId="0"/>
      <p:bldP spid="19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3974" y="3785160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ELEMENT?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09634-E787-4EDD-B1FD-B8A2793D3807}"/>
              </a:ext>
            </a:extLst>
          </p:cNvPr>
          <p:cNvSpPr/>
          <p:nvPr/>
        </p:nvSpPr>
        <p:spPr>
          <a:xfrm rot="7608042">
            <a:off x="8145399" y="1203145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E7105B-9820-4C02-A35C-5B36B0E19CAD}"/>
              </a:ext>
            </a:extLst>
          </p:cNvPr>
          <p:cNvSpPr/>
          <p:nvPr/>
        </p:nvSpPr>
        <p:spPr>
          <a:xfrm>
            <a:off x="10253997" y="37471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CFBE2-7F70-4066-A0C1-CF908FA211C5}"/>
              </a:ext>
            </a:extLst>
          </p:cNvPr>
          <p:cNvSpPr/>
          <p:nvPr/>
        </p:nvSpPr>
        <p:spPr>
          <a:xfrm rot="3124536">
            <a:off x="8127275" y="1274622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E7C60-91A6-4F11-AC7D-17A500FD53D2}"/>
              </a:ext>
            </a:extLst>
          </p:cNvPr>
          <p:cNvSpPr/>
          <p:nvPr/>
        </p:nvSpPr>
        <p:spPr>
          <a:xfrm>
            <a:off x="10663026" y="300307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B4918B-22FD-4A3A-92F8-BDD985A202BC}"/>
              </a:ext>
            </a:extLst>
          </p:cNvPr>
          <p:cNvSpPr/>
          <p:nvPr/>
        </p:nvSpPr>
        <p:spPr>
          <a:xfrm>
            <a:off x="9082145" y="173819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F3B26-091D-458F-B0A9-C8D5DD5C9763}"/>
              </a:ext>
            </a:extLst>
          </p:cNvPr>
          <p:cNvSpPr/>
          <p:nvPr/>
        </p:nvSpPr>
        <p:spPr>
          <a:xfrm>
            <a:off x="9574374" y="1250513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84186F-ED97-4983-8672-41CC71DF6C58}"/>
              </a:ext>
            </a:extLst>
          </p:cNvPr>
          <p:cNvSpPr/>
          <p:nvPr/>
        </p:nvSpPr>
        <p:spPr>
          <a:xfrm>
            <a:off x="9699100" y="1829629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799D671-B1A7-4A68-A17F-6A72E7F74E5C}"/>
              </a:ext>
            </a:extLst>
          </p:cNvPr>
          <p:cNvSpPr/>
          <p:nvPr/>
        </p:nvSpPr>
        <p:spPr>
          <a:xfrm rot="7608042">
            <a:off x="251372" y="1173240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7954B4D-2317-41A8-8023-B03D10EC6F86}"/>
              </a:ext>
            </a:extLst>
          </p:cNvPr>
          <p:cNvSpPr/>
          <p:nvPr/>
        </p:nvSpPr>
        <p:spPr>
          <a:xfrm>
            <a:off x="2359970" y="344809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F08AED-AEBC-4358-AF66-BDEA18A0FDA3}"/>
              </a:ext>
            </a:extLst>
          </p:cNvPr>
          <p:cNvSpPr/>
          <p:nvPr/>
        </p:nvSpPr>
        <p:spPr>
          <a:xfrm rot="3124536">
            <a:off x="233248" y="1244717"/>
            <a:ext cx="3302000" cy="1279162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C76E54-01F5-46E8-94AE-9CEC10763FF6}"/>
              </a:ext>
            </a:extLst>
          </p:cNvPr>
          <p:cNvSpPr/>
          <p:nvPr/>
        </p:nvSpPr>
        <p:spPr>
          <a:xfrm>
            <a:off x="2768999" y="2973174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861158-77AB-4AA2-91AB-1FC48924A443}"/>
              </a:ext>
            </a:extLst>
          </p:cNvPr>
          <p:cNvSpPr/>
          <p:nvPr/>
        </p:nvSpPr>
        <p:spPr>
          <a:xfrm>
            <a:off x="770322" y="450840"/>
            <a:ext cx="287304" cy="289851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4738CB-F37B-4305-B50A-5B6BDE7691BE}"/>
              </a:ext>
            </a:extLst>
          </p:cNvPr>
          <p:cNvSpPr/>
          <p:nvPr/>
        </p:nvSpPr>
        <p:spPr>
          <a:xfrm>
            <a:off x="1188118" y="170828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179FA8E-59A8-4CE9-858C-A44F91F2E953}"/>
              </a:ext>
            </a:extLst>
          </p:cNvPr>
          <p:cNvSpPr/>
          <p:nvPr/>
        </p:nvSpPr>
        <p:spPr>
          <a:xfrm>
            <a:off x="1680347" y="1220608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42719B-DC69-42ED-8A20-043ADF29B648}"/>
              </a:ext>
            </a:extLst>
          </p:cNvPr>
          <p:cNvSpPr/>
          <p:nvPr/>
        </p:nvSpPr>
        <p:spPr>
          <a:xfrm>
            <a:off x="1805073" y="1799724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966DC-F1FC-44EE-A7AD-10F8615C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21094" y="1413586"/>
            <a:ext cx="850789" cy="76393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6C58F49-B515-40CA-AB8B-E853CFB2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9320498" y="2026774"/>
            <a:ext cx="850789" cy="7639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8021DFA-F02B-4A4E-BB63-51EB86007D3D}"/>
              </a:ext>
            </a:extLst>
          </p:cNvPr>
          <p:cNvSpPr/>
          <p:nvPr/>
        </p:nvSpPr>
        <p:spPr>
          <a:xfrm>
            <a:off x="854521" y="200309"/>
            <a:ext cx="1018973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48767F-CB0B-48E9-8BC8-7E1C9964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69748" y="1315642"/>
            <a:ext cx="850789" cy="7639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DA5390-63ED-47A4-AACD-78E551B5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6" t="27135" r="25992" b="34545"/>
          <a:stretch/>
        </p:blipFill>
        <p:spPr>
          <a:xfrm>
            <a:off x="1353823" y="1881847"/>
            <a:ext cx="850789" cy="76393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F7E2C58-A469-4DCE-AEF8-256CF9FE87D9}"/>
              </a:ext>
            </a:extLst>
          </p:cNvPr>
          <p:cNvSpPr/>
          <p:nvPr/>
        </p:nvSpPr>
        <p:spPr>
          <a:xfrm>
            <a:off x="794641" y="1260282"/>
            <a:ext cx="741680" cy="670551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F4507-4E6F-4D0E-A4E3-D9695B50B6F9}"/>
              </a:ext>
            </a:extLst>
          </p:cNvPr>
          <p:cNvSpPr/>
          <p:nvPr/>
        </p:nvSpPr>
        <p:spPr>
          <a:xfrm>
            <a:off x="1001134" y="4657067"/>
            <a:ext cx="10189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libri" panose="020F0502020204030204"/>
              </a:rPr>
              <a:t>HELIUM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9 L -0.08164 0.11644 L -0.1207 0.22014 L -0.1401 0.29977 L -0.14101 0.36042 L -0.12643 0.38635 L -0.09921 0.38635 L -0.05937 0.34283 L -0.02135 0.27917 L 0.00782 0.20811 L 0.0293 0.13519 L 0.04297 0.05371 L 0.03321 0.00024 L 0.01862 -0.00648 L -0.00872 0.00718 L -0.03789 0.0419 Z " pathEditMode="relative" rAng="0" ptsTypes="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3 -0.03287 L -0.10065 -0.07269 L -0.14453 -0.17315 L -0.17084 -0.25625 L -0.18151 -0.33241 L -0.16693 -0.36528 L -0.12709 -0.36019 L -0.08906 -0.32384 L -0.05495 -0.26852 L -0.02474 -0.18357 L -0.0082 -0.13334 L 0.00742 -0.06412 L 0.00846 -0.02616 L 0.00456 0.00694 L -0.01107 0.00856 L -0.03646 0.01389 Z " pathEditMode="relative" rAng="0" ptsTypes="A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-0.0044 L 0.07591 0.04745 L 0.11094 0.103 L 0.15573 0.23101 L 0.17227 0.33148 L 0.15872 0.38171 L 0.10898 0.3625 L 0.0651 0.29675 L 0.02135 0.20856 L -0.00885 0.08912 L -0.01367 0.04745 L -0.01367 0.00763 L -0.00404 -0.00602 L 0.02721 -0.0044 Z " pathEditMode="relative" rAng="0" ptsTypes="AAAAAAAAAAAAAA">
                                      <p:cBhvr>
                                        <p:cTn id="1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4189 L -0.08164 0.11643 L -0.1207 0.22014 L -0.14011 0.29976 L -0.14102 0.36041 L -0.12643 0.38634 L -0.09922 0.38634 L -0.05938 0.34282 L -0.02136 0.27916 L 0.00781 0.2081 L 0.0293 0.13518 L 0.04297 0.0537 L 0.0332 0.00023 L 0.01862 -0.00649 L -0.00873 0.00717 L -0.03789 0.04189 Z " pathEditMode="relative" rAng="0" ptsTypes="AAAAAAAAAAAAAAAA">
                                      <p:cBhvr>
                                        <p:cTn id="12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4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1389 L -0.07252 -0.03287 L -0.10065 -0.07269 L -0.14453 -0.17315 L -0.17083 -0.25625 L -0.18151 -0.33241 L -0.16692 -0.36528 L -0.12708 -0.36019 L -0.08906 -0.32384 L -0.05495 -0.26852 L -0.02474 -0.18357 L -0.0082 -0.13333 L 0.00742 -0.06412 L 0.00847 -0.02616 L 0.00456 0.00694 L -0.01107 0.00856 L -0.03646 0.01389 Z " pathEditMode="relative" rAng="0" ptsTypes="AAAAAAAAAAAAAAAAA">
                                      <p:cBhvr>
                                        <p:cTn id="1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8" grpId="0" animBg="1"/>
      <p:bldP spid="70" grpId="0" animBg="1"/>
      <p:bldP spid="71" grpId="0" animBg="1"/>
      <p:bldP spid="31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5" y="180974"/>
            <a:ext cx="4855265" cy="36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3366B-128E-48B6-9255-1A2DFF8D8594}"/>
              </a:ext>
            </a:extLst>
          </p:cNvPr>
          <p:cNvSpPr txBox="1"/>
          <p:nvPr/>
        </p:nvSpPr>
        <p:spPr>
          <a:xfrm>
            <a:off x="6610350" y="0"/>
            <a:ext cx="5448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 periodic table references </a:t>
            </a:r>
            <a:r>
              <a:rPr lang="en-US" sz="6000" b="1" u="sng" dirty="0">
                <a:solidFill>
                  <a:srgbClr val="FF0000"/>
                </a:solidFill>
              </a:rPr>
              <a:t>neutral</a:t>
            </a:r>
            <a:r>
              <a:rPr lang="en-US" sz="6000" dirty="0"/>
              <a:t> atoms, 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949387-8D90-4D08-8566-94A476FB65A8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A390F15-BCFA-4C7F-846D-A4D8C19FD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33" y="4287866"/>
            <a:ext cx="2221717" cy="2434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E438D-3115-4669-AD10-82B0225C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90" y="5160665"/>
            <a:ext cx="2221717" cy="243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35A1B-DF59-4DD7-BC1E-EC53F2AD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90" y="3529476"/>
            <a:ext cx="2221717" cy="2434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05E3D-C5DE-45D3-B05D-BD5D4254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8" y="4488284"/>
            <a:ext cx="2221717" cy="2434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60D51-A985-4AA3-88C1-1D6C4E63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663" y="3477906"/>
            <a:ext cx="2221717" cy="2434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E4F5A-419F-4B62-9686-02445113F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8682421" y="4106314"/>
            <a:ext cx="850789" cy="763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98F08-AA85-4646-BD07-33417B409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8909105" y="4900609"/>
            <a:ext cx="850789" cy="763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42BC32-2967-4DAA-BC0E-ECE9B651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7890601" y="4528577"/>
            <a:ext cx="850789" cy="763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C174A-B9B5-4344-B895-171B6650E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9951451" y="5230036"/>
            <a:ext cx="850789" cy="76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61EDCC-7B9F-43E7-B219-97F38A92F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9823825" y="4204724"/>
            <a:ext cx="850789" cy="76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ABFD7-4979-4CF7-8C1F-105C0F47EFBB}"/>
              </a:ext>
            </a:extLst>
          </p:cNvPr>
          <p:cNvSpPr txBox="1"/>
          <p:nvPr/>
        </p:nvSpPr>
        <p:spPr>
          <a:xfrm>
            <a:off x="-1601857" y="2862322"/>
            <a:ext cx="1539571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YOU are who you hang around!!!!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15EA4-5BDA-4BF5-B8C4-EBF2621AA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543" y="5012434"/>
            <a:ext cx="2005758" cy="19630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99A3E7-B708-4ADB-AE47-0D6B063A4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758" y="4910546"/>
            <a:ext cx="200575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3366B-128E-48B6-9255-1A2DFF8D8594}"/>
              </a:ext>
            </a:extLst>
          </p:cNvPr>
          <p:cNvSpPr txBox="1"/>
          <p:nvPr/>
        </p:nvSpPr>
        <p:spPr>
          <a:xfrm>
            <a:off x="641684" y="0"/>
            <a:ext cx="11416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 periodic table references </a:t>
            </a:r>
            <a:r>
              <a:rPr lang="en-US" sz="6000" b="1" u="sng" dirty="0">
                <a:solidFill>
                  <a:srgbClr val="FF0000"/>
                </a:solidFill>
              </a:rPr>
              <a:t>neutral</a:t>
            </a:r>
            <a:r>
              <a:rPr lang="en-US" sz="6000" dirty="0"/>
              <a:t> atoms, 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949387-8D90-4D08-8566-94A476FB65A8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A390F15-BCFA-4C7F-846D-A4D8C19FD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33" y="4287866"/>
            <a:ext cx="2221717" cy="2434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E438D-3115-4669-AD10-82B0225C8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90" y="5160665"/>
            <a:ext cx="2221717" cy="243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35A1B-DF59-4DD7-BC1E-EC53F2AD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90" y="3529476"/>
            <a:ext cx="2221717" cy="2434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05E3D-C5DE-45D3-B05D-BD5D4254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98" y="4488284"/>
            <a:ext cx="2221717" cy="2434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60D51-A985-4AA3-88C1-1D6C4E63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63" y="3477906"/>
            <a:ext cx="2221717" cy="24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766B2-AFA6-4437-BFA7-76A9C0FAB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22" y="4405570"/>
            <a:ext cx="2005758" cy="1969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66343-C593-4344-92A5-96941AB17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8682421" y="4106314"/>
            <a:ext cx="850789" cy="763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B324F-F113-4F67-AC72-A38E61907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7890601" y="4528577"/>
            <a:ext cx="850789" cy="763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83D36-14C8-4787-AC4E-B27009169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9951451" y="5230036"/>
            <a:ext cx="850789" cy="76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EEDBBF-5EA7-4A3F-97F2-D6FCAC72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9823825" y="4204724"/>
            <a:ext cx="850789" cy="763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7BC99F-9509-4315-AD2C-05CD22586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6" t="27135" r="25992" b="34545"/>
          <a:stretch/>
        </p:blipFill>
        <p:spPr>
          <a:xfrm>
            <a:off x="8909105" y="4910546"/>
            <a:ext cx="850789" cy="763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9148C-5CA6-4B8F-845E-73FE3E1A4A0C}"/>
              </a:ext>
            </a:extLst>
          </p:cNvPr>
          <p:cNvSpPr txBox="1"/>
          <p:nvPr/>
        </p:nvSpPr>
        <p:spPr>
          <a:xfrm>
            <a:off x="413977" y="2032836"/>
            <a:ext cx="11644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These are atoms that have </a:t>
            </a:r>
            <a:r>
              <a:rPr lang="en-US" sz="6000" b="1" u="sng" dirty="0">
                <a:solidFill>
                  <a:srgbClr val="FF0000"/>
                </a:solidFill>
              </a:rPr>
              <a:t>EQUAL</a:t>
            </a:r>
            <a:r>
              <a:rPr lang="en-US" sz="6000" dirty="0"/>
              <a:t> numbers of protons and electrons</a:t>
            </a:r>
          </a:p>
        </p:txBody>
      </p:sp>
    </p:spTree>
    <p:extLst>
      <p:ext uri="{BB962C8B-B14F-4D97-AF65-F5344CB8AC3E}">
        <p14:creationId xmlns:p14="http://schemas.microsoft.com/office/powerpoint/2010/main" val="39001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7" t="6186" b="3998"/>
          <a:stretch/>
        </p:blipFill>
        <p:spPr>
          <a:xfrm>
            <a:off x="0" y="923197"/>
            <a:ext cx="6206859" cy="2975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147140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/>
              </a:rPr>
              <a:t>P+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=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Atomic Number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/>
              </a:rPr>
              <a:t>e-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=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Atomic Number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/>
              </a:rPr>
              <a:t>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=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Atomic Mass - Atomic Number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F1338E-DA1F-4280-8D74-918121DB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65" y="-24447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/>
              <a:t>THEREFORE…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B5D00-67E8-4926-B396-E161A50444E9}"/>
              </a:ext>
            </a:extLst>
          </p:cNvPr>
          <p:cNvSpPr txBox="1"/>
          <p:nvPr/>
        </p:nvSpPr>
        <p:spPr>
          <a:xfrm>
            <a:off x="6721642" y="318580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(ROUND FIRST!!)</a:t>
            </a:r>
          </a:p>
        </p:txBody>
      </p:sp>
    </p:spTree>
    <p:extLst>
      <p:ext uri="{BB962C8B-B14F-4D97-AF65-F5344CB8AC3E}">
        <p14:creationId xmlns:p14="http://schemas.microsoft.com/office/powerpoint/2010/main" val="21538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283" y="1636434"/>
            <a:ext cx="7603434" cy="1325563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The # of Neutrons is </a:t>
            </a:r>
            <a:r>
              <a:rPr lang="en-US" sz="8000" b="1" u="sng" dirty="0"/>
              <a:t>NOT</a:t>
            </a:r>
            <a:r>
              <a:rPr lang="en-US" sz="8000" dirty="0"/>
              <a:t> equal to the atomic mass!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7225" y="0"/>
            <a:ext cx="525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MISCONCEPTION</a:t>
            </a:r>
          </a:p>
        </p:txBody>
      </p:sp>
    </p:spTree>
    <p:extLst>
      <p:ext uri="{BB962C8B-B14F-4D97-AF65-F5344CB8AC3E}">
        <p14:creationId xmlns:p14="http://schemas.microsoft.com/office/powerpoint/2010/main" val="84294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33252" y="-18178"/>
            <a:ext cx="8970759" cy="880327"/>
          </a:xfrm>
        </p:spPr>
        <p:txBody>
          <a:bodyPr>
            <a:noAutofit/>
          </a:bodyPr>
          <a:lstStyle/>
          <a:p>
            <a:pPr marL="403225" lvl="1" indent="0" algn="ctr">
              <a:buNone/>
            </a:pPr>
            <a:r>
              <a:rPr lang="en-US" sz="4800" b="1" u="sng" dirty="0"/>
              <a:t>WHAT HAPPENED WEEK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F6AA2-D0CF-4C03-8B5B-ED5C222923DE}"/>
              </a:ext>
            </a:extLst>
          </p:cNvPr>
          <p:cNvSpPr txBox="1"/>
          <p:nvPr/>
        </p:nvSpPr>
        <p:spPr>
          <a:xfrm>
            <a:off x="84845" y="738324"/>
            <a:ext cx="756372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MONDAY 8/16 (Graphs &amp; Justifying Claims)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purpose of graphs in data collection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make a graph and analyze trends of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justify a claim using evidence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WEDNESDAY 8/18 (Communicating Results)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purpose of communicating results after scientific inquiry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make a graph and analyze trends of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justify a claim using evidence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FRIDAY 8/18 (ADI Presentations)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provide and receive feedback to peers about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DC8BAB-AEBA-4BFD-B481-C5AE65BE9F86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80196DA-06EE-4963-BEAD-55EF1C26A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74" y="742200"/>
            <a:ext cx="4387470" cy="2467952"/>
          </a:xfrm>
          <a:prstGeom prst="rect">
            <a:avLst/>
          </a:prstGeom>
        </p:spPr>
      </p:pic>
      <p:pic>
        <p:nvPicPr>
          <p:cNvPr id="6" name="Picture 5" descr="A group of people in a hallway&#10;&#10;Description automatically generated with medium confidence">
            <a:extLst>
              <a:ext uri="{FF2B5EF4-FFF2-40B4-BE49-F238E27FC236}">
                <a16:creationId xmlns:a16="http://schemas.microsoft.com/office/drawing/2014/main" id="{5A77A436-F274-495A-800D-6AD895114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49" y="4302743"/>
            <a:ext cx="4542679" cy="25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14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4265"/>
            <a:ext cx="10515600" cy="1325563"/>
          </a:xfrm>
        </p:spPr>
        <p:txBody>
          <a:bodyPr/>
          <a:lstStyle/>
          <a:p>
            <a:r>
              <a:rPr lang="en-US" b="1" u="sng" dirty="0"/>
              <a:t>GUIDED PRACTICE!</a:t>
            </a:r>
          </a:p>
        </p:txBody>
      </p:sp>
      <p:pic>
        <p:nvPicPr>
          <p:cNvPr id="4098" name="Picture 2" descr="Image result for periodic table k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 r="43024" b="5678"/>
          <a:stretch/>
        </p:blipFill>
        <p:spPr bwMode="auto">
          <a:xfrm>
            <a:off x="355629" y="1012008"/>
            <a:ext cx="3515473" cy="28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96340" y="1711063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PRACTICE!</a:t>
            </a:r>
          </a:p>
        </p:txBody>
      </p:sp>
      <p:sp>
        <p:nvSpPr>
          <p:cNvPr id="4" name="Rectangle 3"/>
          <p:cNvSpPr/>
          <p:nvPr/>
        </p:nvSpPr>
        <p:spPr>
          <a:xfrm>
            <a:off x="6006724" y="1305342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2" t="20355"/>
          <a:stretch/>
        </p:blipFill>
        <p:spPr bwMode="auto">
          <a:xfrm>
            <a:off x="247694" y="0"/>
            <a:ext cx="316230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21179" y="365812"/>
            <a:ext cx="5544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the atomic structure of Sodium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657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5" y="-324095"/>
            <a:ext cx="10515600" cy="1325563"/>
          </a:xfrm>
        </p:spPr>
        <p:txBody>
          <a:bodyPr/>
          <a:lstStyle/>
          <a:p>
            <a:r>
              <a:rPr lang="en-US" b="1" dirty="0"/>
              <a:t>GUIDED PRACTICE</a:t>
            </a:r>
          </a:p>
        </p:txBody>
      </p:sp>
      <p:pic>
        <p:nvPicPr>
          <p:cNvPr id="6146" name="Picture 2" descr="Image result for periodic table k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 r="44579"/>
          <a:stretch/>
        </p:blipFill>
        <p:spPr bwMode="auto">
          <a:xfrm>
            <a:off x="0" y="0"/>
            <a:ext cx="2873375" cy="33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08640" y="1126775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91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3377" y="710990"/>
            <a:ext cx="2514600" cy="28007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2</a:t>
            </a:r>
            <a:b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</a:b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He</a:t>
            </a:r>
            <a:b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</a:b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Helium</a:t>
            </a:r>
            <a:b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</a:b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4.003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8113" y="1049545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DC22DB-B206-4FCC-A996-211682C7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73" y="-340728"/>
            <a:ext cx="10515600" cy="1325563"/>
          </a:xfrm>
        </p:spPr>
        <p:txBody>
          <a:bodyPr/>
          <a:lstStyle/>
          <a:p>
            <a:r>
              <a:rPr lang="en-US" dirty="0"/>
              <a:t>WHITEBOARD!! Hold it up when I say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E722D-0C72-4268-A20C-C7DE2C72AD88}"/>
              </a:ext>
            </a:extLst>
          </p:cNvPr>
          <p:cNvSpPr/>
          <p:nvPr/>
        </p:nvSpPr>
        <p:spPr>
          <a:xfrm>
            <a:off x="5821771" y="1114255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C4EB-DDA1-44F5-B5AE-726F3321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73" y="-340728"/>
            <a:ext cx="10515600" cy="1325563"/>
          </a:xfrm>
        </p:spPr>
        <p:txBody>
          <a:bodyPr/>
          <a:lstStyle/>
          <a:p>
            <a:r>
              <a:rPr lang="en-US" dirty="0"/>
              <a:t>WHITEBOARD!! Hold it up when I say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EEF97-1019-4118-BD56-E64FDE2D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737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800" dirty="0"/>
              <a:t>BERYLLIUM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A291C-CC82-4AE3-861E-67F5A9126505}"/>
              </a:ext>
            </a:extLst>
          </p:cNvPr>
          <p:cNvSpPr txBox="1">
            <a:spLocks/>
          </p:cNvSpPr>
          <p:nvPr/>
        </p:nvSpPr>
        <p:spPr>
          <a:xfrm>
            <a:off x="2883568" y="322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List the atomic structure of…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AE0E0-B27A-4771-B02E-AE7F5DDCEC63}"/>
              </a:ext>
            </a:extLst>
          </p:cNvPr>
          <p:cNvSpPr/>
          <p:nvPr/>
        </p:nvSpPr>
        <p:spPr>
          <a:xfrm>
            <a:off x="4972492" y="3610183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</a:t>
            </a:r>
            <a:r>
              <a:rPr lang="en-US" sz="4400" dirty="0">
                <a:solidFill>
                  <a:srgbClr val="000000"/>
                </a:solidFill>
                <a:latin typeface="Calibri" panose="020F0502020204030204"/>
              </a:rPr>
              <a:t>4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</a:t>
            </a:r>
            <a:r>
              <a:rPr lang="en-US" sz="4400" dirty="0">
                <a:solidFill>
                  <a:srgbClr val="000000"/>
                </a:solidFill>
                <a:latin typeface="Calibri" panose="020F0502020204030204"/>
              </a:rPr>
              <a:t>4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</a:t>
            </a:r>
            <a:r>
              <a:rPr lang="en-US" sz="4400" dirty="0">
                <a:solidFill>
                  <a:srgbClr val="000000"/>
                </a:solidFill>
                <a:latin typeface="Calibri" panose="020F0502020204030204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6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C4EB-DDA1-44F5-B5AE-726F3321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73" y="-340728"/>
            <a:ext cx="10515600" cy="1325563"/>
          </a:xfrm>
        </p:spPr>
        <p:txBody>
          <a:bodyPr/>
          <a:lstStyle/>
          <a:p>
            <a:r>
              <a:rPr lang="en-US" dirty="0"/>
              <a:t>WHITEBOARD!! Hold it up when I say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EEF97-1019-4118-BD56-E64FDE2D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306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800" dirty="0"/>
              <a:t>COPPER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A291C-CC82-4AE3-861E-67F5A9126505}"/>
              </a:ext>
            </a:extLst>
          </p:cNvPr>
          <p:cNvSpPr txBox="1">
            <a:spLocks/>
          </p:cNvSpPr>
          <p:nvPr/>
        </p:nvSpPr>
        <p:spPr>
          <a:xfrm>
            <a:off x="2883568" y="3220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List the atomic structure of…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ED49-6208-4A87-BA00-FF16D4FB3380}"/>
              </a:ext>
            </a:extLst>
          </p:cNvPr>
          <p:cNvSpPr/>
          <p:nvPr/>
        </p:nvSpPr>
        <p:spPr>
          <a:xfrm>
            <a:off x="4972492" y="3610183"/>
            <a:ext cx="304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p+ = 29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e-= 29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 35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62" y="-106016"/>
            <a:ext cx="3411607" cy="1325563"/>
          </a:xfrm>
        </p:spPr>
        <p:txBody>
          <a:bodyPr>
            <a:normAutofit/>
          </a:bodyPr>
          <a:lstStyle/>
          <a:p>
            <a:r>
              <a:rPr lang="en-US" sz="6000" b="1" u="sng" dirty="0"/>
              <a:t>Exit Ticket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" y="951639"/>
            <a:ext cx="11384316" cy="57407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arenR"/>
            </a:pPr>
            <a:r>
              <a:rPr lang="en-US" sz="3200" dirty="0"/>
              <a:t>True or False, if false explain why. </a:t>
            </a:r>
            <a:r>
              <a:rPr lang="en-US" sz="3200" b="1" dirty="0"/>
              <a:t>Protons and electrons are found in the nucleus of an atom.</a:t>
            </a:r>
          </a:p>
          <a:p>
            <a:pPr marL="514350" indent="-514350">
              <a:buAutoNum type="arabicParenR"/>
            </a:pPr>
            <a:r>
              <a:rPr lang="en-US" sz="3200" dirty="0"/>
              <a:t>Which of the three subatomic particles has the smallest mass?</a:t>
            </a:r>
          </a:p>
          <a:p>
            <a:pPr marL="514350" indent="-514350">
              <a:buAutoNum type="arabicParenR"/>
            </a:pPr>
            <a:r>
              <a:rPr lang="en-US" sz="3200" dirty="0"/>
              <a:t>How many protons are in an atom of oxygen?</a:t>
            </a:r>
          </a:p>
          <a:p>
            <a:pPr marL="514350" indent="-514350">
              <a:buAutoNum type="arabicParenR"/>
            </a:pPr>
            <a:r>
              <a:rPr lang="en-US" sz="3200" dirty="0"/>
              <a:t>How many Electrons are in Oxygen?</a:t>
            </a:r>
          </a:p>
          <a:p>
            <a:pPr marL="514350" indent="-514350">
              <a:buAutoNum type="arabicParenR"/>
            </a:pPr>
            <a:r>
              <a:rPr lang="en-US" sz="3200" dirty="0"/>
              <a:t>How many Neutrons are in Oxygen?</a:t>
            </a:r>
            <a:endParaRPr lang="en-US" sz="3200" dirty="0">
              <a:cs typeface="Calibri"/>
            </a:endParaRPr>
          </a:p>
          <a:p>
            <a:pPr marL="514350" indent="-514350">
              <a:buAutoNum type="arabicParenR"/>
            </a:pPr>
            <a:r>
              <a:rPr lang="en-US" sz="3200" dirty="0"/>
              <a:t>List the atomic structure of Boron.</a:t>
            </a:r>
          </a:p>
        </p:txBody>
      </p:sp>
      <p:pic>
        <p:nvPicPr>
          <p:cNvPr id="7" name="Picture 4" descr="Image result for periodic table squares">
            <a:extLst>
              <a:ext uri="{FF2B5EF4-FFF2-40B4-BE49-F238E27FC236}">
                <a16:creationId xmlns:a16="http://schemas.microsoft.com/office/drawing/2014/main" id="{0FFEA4EE-C015-4FDF-94AB-D8B5BF33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0" y="4903970"/>
            <a:ext cx="1899618" cy="17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F4B08-AD78-4FAD-95F1-3F1E52C0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999" y="4903969"/>
            <a:ext cx="1727339" cy="1727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127F3-C94D-4556-A50E-ACCA65776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16" r="19583" b="5728"/>
          <a:stretch/>
        </p:blipFill>
        <p:spPr>
          <a:xfrm>
            <a:off x="5631205" y="4873703"/>
            <a:ext cx="1351723" cy="1757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EC9BB3-77F5-4E89-9D98-019322A101F9}"/>
              </a:ext>
            </a:extLst>
          </p:cNvPr>
          <p:cNvSpPr txBox="1"/>
          <p:nvPr/>
        </p:nvSpPr>
        <p:spPr>
          <a:xfrm>
            <a:off x="278295" y="4812662"/>
            <a:ext cx="1045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			     8)					9)					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10)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66EAA0F-8BE7-4DBE-850C-78D596682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405" y="4903970"/>
            <a:ext cx="2420937" cy="18158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Arial Unicode MS" panose="020B0604020202020204" pitchFamily="34" charset="-128"/>
              </a:rPr>
              <a:t>7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  <a:t>N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  <a:t>Nitrogen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</a:rPr>
              <a:t>14.01</a:t>
            </a:r>
          </a:p>
        </p:txBody>
      </p:sp>
    </p:spTree>
    <p:extLst>
      <p:ext uri="{BB962C8B-B14F-4D97-AF65-F5344CB8AC3E}">
        <p14:creationId xmlns:p14="http://schemas.microsoft.com/office/powerpoint/2010/main" val="162487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606" y="-184484"/>
            <a:ext cx="10353761" cy="1326321"/>
          </a:xfrm>
        </p:spPr>
        <p:txBody>
          <a:bodyPr/>
          <a:lstStyle/>
          <a:p>
            <a:r>
              <a:rPr lang="en-US" dirty="0"/>
              <a:t>UNPACKING THE STANDARD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462" y="1141837"/>
            <a:ext cx="107465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/>
              <a:t>SPS1. </a:t>
            </a:r>
            <a:r>
              <a:rPr lang="en-US" sz="4400" b="1" u="sng" dirty="0">
                <a:highlight>
                  <a:srgbClr val="FFFF00"/>
                </a:highlight>
              </a:rPr>
              <a:t>Obtain, evaluate, and communicate information</a:t>
            </a:r>
            <a:r>
              <a:rPr lang="en-US" sz="4400" b="1" dirty="0"/>
              <a:t> from the </a:t>
            </a:r>
            <a:r>
              <a:rPr lang="en-US" sz="4400" b="1" dirty="0">
                <a:highlight>
                  <a:srgbClr val="FFFF00"/>
                </a:highlight>
              </a:rPr>
              <a:t>Periodic Table </a:t>
            </a:r>
            <a:r>
              <a:rPr lang="en-US" sz="4400" b="1" dirty="0"/>
              <a:t>to explain the relative </a:t>
            </a:r>
            <a:r>
              <a:rPr lang="en-US" sz="4400" b="1" u="sng" dirty="0">
                <a:highlight>
                  <a:srgbClr val="FFFF00"/>
                </a:highlight>
              </a:rPr>
              <a:t>properties</a:t>
            </a:r>
            <a:r>
              <a:rPr lang="en-US" sz="4400" b="1" dirty="0"/>
              <a:t> of </a:t>
            </a:r>
            <a:r>
              <a:rPr lang="en-US" sz="4400" b="1" u="sng" dirty="0">
                <a:highlight>
                  <a:srgbClr val="FFFF00"/>
                </a:highlight>
              </a:rPr>
              <a:t>elements</a:t>
            </a:r>
            <a:r>
              <a:rPr lang="en-US" sz="4400" b="1" dirty="0"/>
              <a:t> based on </a:t>
            </a:r>
            <a:r>
              <a:rPr lang="en-US" sz="4400" b="1" u="sng" dirty="0">
                <a:highlight>
                  <a:srgbClr val="FFFF00"/>
                </a:highlight>
              </a:rPr>
              <a:t>patterns</a:t>
            </a:r>
            <a:r>
              <a:rPr lang="en-US" sz="4400" b="1" dirty="0"/>
              <a:t> of </a:t>
            </a:r>
            <a:r>
              <a:rPr lang="en-US" sz="4400" b="1" u="sng" dirty="0">
                <a:highlight>
                  <a:srgbClr val="FFFF00"/>
                </a:highlight>
              </a:rPr>
              <a:t>atomic structure</a:t>
            </a:r>
            <a:r>
              <a:rPr lang="en-US" sz="4400" b="1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a. Develop and use models to compare and contrast the structure of atoms, ions and isotopes. 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0D3151-5D7A-43BA-B8C5-988973D8CFD1}"/>
              </a:ext>
            </a:extLst>
          </p:cNvPr>
          <p:cNvCxnSpPr/>
          <p:nvPr/>
        </p:nvCxnSpPr>
        <p:spPr>
          <a:xfrm>
            <a:off x="-333375" y="3943350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77906C-877B-4FB6-9924-212BBBFB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18182" r="36057" b="28292"/>
          <a:stretch/>
        </p:blipFill>
        <p:spPr>
          <a:xfrm>
            <a:off x="9474955" y="-390650"/>
            <a:ext cx="2955235" cy="36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0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2D6C-8D0F-48C2-A219-A6BA92B8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70" y="-362527"/>
            <a:ext cx="11785794" cy="1653988"/>
          </a:xfrm>
        </p:spPr>
        <p:txBody>
          <a:bodyPr/>
          <a:lstStyle/>
          <a:p>
            <a:r>
              <a:rPr lang="en-US" sz="6600" b="1" u="sng" dirty="0"/>
              <a:t>BEFORE WE START YOU SHOULD: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BB97-50EC-4F7F-B73C-6430F536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36" y="734423"/>
            <a:ext cx="7536830" cy="6371460"/>
          </a:xfrm>
        </p:spPr>
        <p:txBody>
          <a:bodyPr>
            <a:normAutofit/>
          </a:bodyPr>
          <a:lstStyle/>
          <a:p>
            <a:r>
              <a:rPr lang="en-US" sz="4400" dirty="0"/>
              <a:t>Make sure you have your notes</a:t>
            </a:r>
          </a:p>
          <a:p>
            <a:r>
              <a:rPr lang="en-US" sz="4400" dirty="0"/>
              <a:t>Put your phone up</a:t>
            </a:r>
          </a:p>
          <a:p>
            <a:r>
              <a:rPr lang="en-US" sz="4400" dirty="0"/>
              <a:t>PAY ATTENTION</a:t>
            </a:r>
          </a:p>
          <a:p>
            <a:r>
              <a:rPr lang="en-US" sz="4400" dirty="0"/>
              <a:t>PARTICIPATE!!!</a:t>
            </a:r>
          </a:p>
          <a:p>
            <a:r>
              <a:rPr lang="en-US" sz="4400" dirty="0"/>
              <a:t>Understand this is our first lesson!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DAAE2-6A59-4F58-A28A-298118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212" y="1104900"/>
            <a:ext cx="3674406" cy="500062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84516085"/>
                  </p:ext>
                </p:extLst>
              </p:nvPr>
            </p:nvGraphicFramePr>
            <p:xfrm>
              <a:off x="4380631" y="1825500"/>
              <a:ext cx="3646581" cy="237317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46581" cy="2373172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0631" y="1825500"/>
                <a:ext cx="3646581" cy="23731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361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2D6C-8D0F-48C2-A219-A6BA92B8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70" y="-362527"/>
            <a:ext cx="11785794" cy="1653988"/>
          </a:xfrm>
        </p:spPr>
        <p:txBody>
          <a:bodyPr/>
          <a:lstStyle/>
          <a:p>
            <a:r>
              <a:rPr lang="en-US" sz="6600" b="1" u="sng" dirty="0"/>
              <a:t>WHEN YOU SEE THIS: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BB97-50EC-4F7F-B73C-6430F536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36" y="734423"/>
            <a:ext cx="7536830" cy="6371460"/>
          </a:xfrm>
        </p:spPr>
        <p:txBody>
          <a:bodyPr>
            <a:normAutofit/>
          </a:bodyPr>
          <a:lstStyle/>
          <a:p>
            <a:r>
              <a:rPr lang="en-US" sz="7200" dirty="0"/>
              <a:t>There’s something you should be writing!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0430703"/>
                  </p:ext>
                </p:extLst>
              </p:nvPr>
            </p:nvGraphicFramePr>
            <p:xfrm>
              <a:off x="7869089" y="1326940"/>
              <a:ext cx="3623154" cy="23592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23154" cy="2359235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15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hecklist">
                <a:extLst>
                  <a:ext uri="{FF2B5EF4-FFF2-40B4-BE49-F238E27FC236}">
                    <a16:creationId xmlns:a16="http://schemas.microsoft.com/office/drawing/2014/main" id="{DE23EC15-21CF-4F0C-A32C-E2032E93F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9089" y="1326940"/>
                <a:ext cx="3623154" cy="23592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80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fda9d88f-58d2-41bd-88fd-40b685d9fa14" xsi:nil="true"/>
    <MigrationWizIdSecurityGroups xmlns="fda9d88f-58d2-41bd-88fd-40b685d9fa14" xsi:nil="true"/>
    <MigrationWizIdPermissions xmlns="fda9d88f-58d2-41bd-88fd-40b685d9fa14" xsi:nil="true"/>
    <MigrationWizId xmlns="fda9d88f-58d2-41bd-88fd-40b685d9fa14" xsi:nil="true"/>
    <MigrationWizIdPermissionLevels xmlns="fda9d88f-58d2-41bd-88fd-40b685d9fa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06412EA612D348810377E1CD095F93" ma:contentTypeVersion="19" ma:contentTypeDescription="Create a new document." ma:contentTypeScope="" ma:versionID="4d89e84b70a75b7d8c2545ee02f285f8">
  <xsd:schema xmlns:xsd="http://www.w3.org/2001/XMLSchema" xmlns:xs="http://www.w3.org/2001/XMLSchema" xmlns:p="http://schemas.microsoft.com/office/2006/metadata/properties" xmlns:ns3="fda9d88f-58d2-41bd-88fd-40b685d9fa14" xmlns:ns4="1207ac7a-96c9-421b-bc2f-3b2244386394" targetNamespace="http://schemas.microsoft.com/office/2006/metadata/properties" ma:root="true" ma:fieldsID="10c06b9e7d0aa91b1dd18f401452505c" ns3:_="" ns4:_="">
    <xsd:import namespace="fda9d88f-58d2-41bd-88fd-40b685d9fa14"/>
    <xsd:import namespace="1207ac7a-96c9-421b-bc2f-3b22443863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9d88f-58d2-41bd-88fd-40b685d9f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igrationWizId" ma:index="18" nillable="true" ma:displayName="MigrationWizId" ma:internalName="MigrationWizId">
      <xsd:simpleType>
        <xsd:restriction base="dms:Text"/>
      </xsd:simpleType>
    </xsd:element>
    <xsd:element name="MigrationWizIdPermissions" ma:index="1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2" nillable="true" ma:displayName="MigrationWizIdSecurityGroups" ma:internalName="MigrationWizIdSecurityGroups">
      <xsd:simpleType>
        <xsd:restriction base="dms:Text"/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ac7a-96c9-421b-bc2f-3b224438639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A7D4A8-0963-4A37-B39A-339926CED0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FABD58-CE11-4E0A-8BE3-1EA95E121305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fda9d88f-58d2-41bd-88fd-40b685d9fa14"/>
    <ds:schemaRef ds:uri="http://schemas.microsoft.com/office/infopath/2007/PartnerControls"/>
    <ds:schemaRef ds:uri="http://schemas.openxmlformats.org/package/2006/metadata/core-properties"/>
    <ds:schemaRef ds:uri="1207ac7a-96c9-421b-bc2f-3b224438639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D38243-2E46-4221-932C-E8491FFB77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a9d88f-58d2-41bd-88fd-40b685d9fa14"/>
    <ds:schemaRef ds:uri="1207ac7a-96c9-421b-bc2f-3b22443863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1443</Words>
  <Application>Microsoft Office PowerPoint</Application>
  <PresentationFormat>Widescreen</PresentationFormat>
  <Paragraphs>274</Paragraphs>
  <Slides>66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Abadi</vt:lpstr>
      <vt:lpstr>Arial</vt:lpstr>
      <vt:lpstr>Arial Black</vt:lpstr>
      <vt:lpstr>Arial Unicode MS</vt:lpstr>
      <vt:lpstr>Bookman Old Style</vt:lpstr>
      <vt:lpstr>Calibri</vt:lpstr>
      <vt:lpstr>Calibri Light</vt:lpstr>
      <vt:lpstr>Candara</vt:lpstr>
      <vt:lpstr>Rockwell</vt:lpstr>
      <vt:lpstr>Wingdings</vt:lpstr>
      <vt:lpstr>1_Office Theme</vt:lpstr>
      <vt:lpstr>Office Theme</vt:lpstr>
      <vt:lpstr>Orbit</vt:lpstr>
      <vt:lpstr>Intro to Atomic Structure</vt:lpstr>
      <vt:lpstr>DO-NOW</vt:lpstr>
      <vt:lpstr>LET’S GO OVER IT</vt:lpstr>
      <vt:lpstr>LET’S GO OVER IT</vt:lpstr>
      <vt:lpstr>LET’S GO OVER IT</vt:lpstr>
      <vt:lpstr>PowerPoint Presentation</vt:lpstr>
      <vt:lpstr>UNPACKING THE STANDARD</vt:lpstr>
      <vt:lpstr>BEFORE WE START YOU SHOULD:</vt:lpstr>
      <vt:lpstr>WHEN YOU SEE THIS: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atom?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GO OVER IT</vt:lpstr>
      <vt:lpstr>LET’S GO OVER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THEREFORE…</vt:lpstr>
      <vt:lpstr>The # of Neutrons is NOT equal to the atomic mass!</vt:lpstr>
      <vt:lpstr>GUIDED PRACTICE!</vt:lpstr>
      <vt:lpstr>PRACTICE!</vt:lpstr>
      <vt:lpstr>GUIDED PRACTICE</vt:lpstr>
      <vt:lpstr>WHITEBOARD!! Hold it up when I say TIME</vt:lpstr>
      <vt:lpstr>WHITEBOARD!! Hold it up when I say TIME</vt:lpstr>
      <vt:lpstr>WHITEBOARD!! Hold it up when I say TIME</vt:lpstr>
      <vt:lpstr>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8/24 PHYS SCI. DO-NOW</dc:title>
  <dc:creator>Mickens, Tamir A</dc:creator>
  <cp:lastModifiedBy>Mickens, Tamir A</cp:lastModifiedBy>
  <cp:revision>11</cp:revision>
  <dcterms:created xsi:type="dcterms:W3CDTF">2021-08-22T03:16:54Z</dcterms:created>
  <dcterms:modified xsi:type="dcterms:W3CDTF">2021-09-21T00:19:29Z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2021-08-22T03:16:54Z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72ec1cf9-4c26-4889-8817-6c43d0e4e197</vt:lpwstr>
  </property>
  <property fmtid="{D5CDD505-2E9C-101B-9397-08002B2CF9AE}" pid="8" name="MSIP_Label_0ee3c538-ec52-435f-ae58-017644bd9513_ContentBits">
    <vt:lpwstr>0</vt:lpwstr>
  </property>
  <property fmtid="{D5CDD505-2E9C-101B-9397-08002B2CF9AE}" pid="9" name="ContentTypeId">
    <vt:lpwstr>0x0101000106412EA612D348810377E1CD095F93</vt:lpwstr>
  </property>
</Properties>
</file>