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60" r:id="rId2"/>
    <p:sldMasterId id="2147483772" r:id="rId3"/>
    <p:sldMasterId id="2147483796" r:id="rId4"/>
    <p:sldMasterId id="2147483809" r:id="rId5"/>
    <p:sldMasterId id="2147483822" r:id="rId6"/>
    <p:sldMasterId id="2147483834" r:id="rId7"/>
  </p:sldMasterIdLst>
  <p:sldIdLst>
    <p:sldId id="540" r:id="rId8"/>
    <p:sldId id="755" r:id="rId9"/>
    <p:sldId id="607" r:id="rId10"/>
    <p:sldId id="754" r:id="rId11"/>
    <p:sldId id="756" r:id="rId12"/>
    <p:sldId id="619" r:id="rId13"/>
    <p:sldId id="498" r:id="rId14"/>
    <p:sldId id="499" r:id="rId15"/>
    <p:sldId id="500" r:id="rId16"/>
    <p:sldId id="501" r:id="rId17"/>
    <p:sldId id="502" r:id="rId18"/>
    <p:sldId id="503" r:id="rId19"/>
    <p:sldId id="275" r:id="rId20"/>
    <p:sldId id="504" r:id="rId21"/>
    <p:sldId id="281" r:id="rId22"/>
    <p:sldId id="505" r:id="rId23"/>
    <p:sldId id="280" r:id="rId24"/>
    <p:sldId id="506" r:id="rId25"/>
    <p:sldId id="507" r:id="rId26"/>
    <p:sldId id="508" r:id="rId27"/>
    <p:sldId id="509" r:id="rId28"/>
    <p:sldId id="510" r:id="rId29"/>
    <p:sldId id="511" r:id="rId30"/>
    <p:sldId id="523" r:id="rId31"/>
    <p:sldId id="257" r:id="rId32"/>
    <p:sldId id="524" r:id="rId33"/>
    <p:sldId id="525" r:id="rId34"/>
    <p:sldId id="543" r:id="rId35"/>
    <p:sldId id="544" r:id="rId36"/>
    <p:sldId id="51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4660"/>
  </p:normalViewPr>
  <p:slideViewPr>
    <p:cSldViewPr snapToGrid="0">
      <p:cViewPr>
        <p:scale>
          <a:sx n="54" d="100"/>
          <a:sy n="54" d="100"/>
        </p:scale>
        <p:origin x="1192" y="25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24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37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269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6CAB6E-923F-4889-8DB8-DB06C034960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3298870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6CAB6E-923F-4889-8DB8-DB06C034960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115439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6CAB6E-923F-4889-8DB8-DB06C034960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394475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6CAB6E-923F-4889-8DB8-DB06C034960D}"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153917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6CAB6E-923F-4889-8DB8-DB06C034960D}"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591319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6CAB6E-923F-4889-8DB8-DB06C034960D}"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878708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CAB6E-923F-4889-8DB8-DB06C034960D}"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1898848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6CAB6E-923F-4889-8DB8-DB06C034960D}"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2536533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764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6CAB6E-923F-4889-8DB8-DB06C034960D}"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63476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6CAB6E-923F-4889-8DB8-DB06C034960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21920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6CAB6E-923F-4889-8DB8-DB06C034960D}"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E7F6-BC27-4EF9-8E02-629183A716C6}" type="slidenum">
              <a:rPr lang="en-US" smtClean="0"/>
              <a:t>‹#›</a:t>
            </a:fld>
            <a:endParaRPr lang="en-US"/>
          </a:p>
        </p:txBody>
      </p:sp>
    </p:spTree>
    <p:extLst>
      <p:ext uri="{BB962C8B-B14F-4D97-AF65-F5344CB8AC3E}">
        <p14:creationId xmlns:p14="http://schemas.microsoft.com/office/powerpoint/2010/main" val="1601457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1645118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2328189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621300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2719110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BA1CFD-BFF0-48BC-9BA5-4974D7A6AB15}"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49233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BA1CFD-BFF0-48BC-9BA5-4974D7A6AB15}"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3262983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65939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810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3749716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3542381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1054903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2466422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317" y="4155141"/>
            <a:ext cx="10056283" cy="1013012"/>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1094317" y="5230906"/>
            <a:ext cx="10056283" cy="1030942"/>
          </a:xfrm>
        </p:spPr>
        <p:txBody>
          <a:bodyPr/>
          <a:lstStyle>
            <a:lvl1pPr marL="0" indent="0" algn="ctr">
              <a:spcBef>
                <a:spcPct val="300"/>
              </a:spcBef>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pic>
        <p:nvPicPr>
          <p:cNvPr id="7" name="Picture 6" descr="MoleculeTracer.png"/>
          <p:cNvPicPr>
            <a:picLocks noChangeAspect="1"/>
          </p:cNvPicPr>
          <p:nvPr/>
        </p:nvPicPr>
        <p:blipFill>
          <a:blip r:embed="rId2"/>
          <a:stretch>
            <a:fillRect/>
          </a:stretch>
        </p:blipFill>
        <p:spPr>
          <a:xfrm>
            <a:off x="2232027" y="224679"/>
            <a:ext cx="7727951" cy="3943372"/>
          </a:xfrm>
          <a:prstGeom prst="rect">
            <a:avLst/>
          </a:prstGeom>
        </p:spPr>
      </p:pic>
    </p:spTree>
    <p:extLst>
      <p:ext uri="{BB962C8B-B14F-4D97-AF65-F5344CB8AC3E}">
        <p14:creationId xmlns:p14="http://schemas.microsoft.com/office/powerpoint/2010/main" val="2019133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54051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4318" y="1219016"/>
            <a:ext cx="10056284" cy="1958975"/>
          </a:xfrm>
        </p:spPr>
        <p:txBody>
          <a:bodyPr vert="horz" lIns="91440" tIns="45720" rIns="91440" bIns="45720" rtlCol="0" anchor="b" anchorCtr="0">
            <a:noAutofit/>
          </a:bodyPr>
          <a:lstStyle>
            <a:lvl1pPr algn="ctr" defTabSz="685800" rtl="0" eaLnBrk="1" latinLnBrk="0" hangingPunct="1">
              <a:spcBef>
                <a:spcPct val="0"/>
              </a:spcBef>
              <a:buNone/>
              <a:defRPr sz="39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094318" y="3224216"/>
            <a:ext cx="10056284" cy="1500187"/>
          </a:xfrm>
        </p:spPr>
        <p:txBody>
          <a:bodyPr vert="horz" lIns="91440" tIns="45720" rIns="91440" bIns="45720" rtlCol="0">
            <a:normAutofit/>
          </a:bodyPr>
          <a:lstStyle>
            <a:lvl1pPr marL="0" indent="0" algn="ctr" defTabSz="685800" rtl="0" eaLnBrk="1" latinLnBrk="0" hangingPunct="1">
              <a:spcBef>
                <a:spcPts val="225"/>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467486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5" y="107577"/>
            <a:ext cx="10109201" cy="1653988"/>
          </a:xfrm>
        </p:spPr>
        <p:txBody>
          <a:bodyPr/>
          <a:lstStyle/>
          <a:p>
            <a:r>
              <a:rPr lang="en-US"/>
              <a:t>Click to edit Master title style</a:t>
            </a:r>
            <a:endParaRPr/>
          </a:p>
        </p:txBody>
      </p:sp>
      <p:sp>
        <p:nvSpPr>
          <p:cNvPr id="3" name="Content Placeholder 2"/>
          <p:cNvSpPr>
            <a:spLocks noGrp="1"/>
          </p:cNvSpPr>
          <p:nvPr>
            <p:ph sz="half" idx="1"/>
          </p:nvPr>
        </p:nvSpPr>
        <p:spPr>
          <a:xfrm>
            <a:off x="1039283" y="1892301"/>
            <a:ext cx="4876800" cy="3975100"/>
          </a:xfrm>
        </p:spPr>
        <p:txBody>
          <a:bodyPr>
            <a:normAutofit/>
          </a:bodyPr>
          <a:lstStyle>
            <a:lvl1pPr>
              <a:defRPr sz="1500"/>
            </a:lvl1pPr>
            <a:lvl2pPr>
              <a:defRPr sz="1350"/>
            </a:lvl2pPr>
            <a:lvl3pPr>
              <a:defRPr sz="1350"/>
            </a:lvl3pPr>
            <a:lvl4pPr>
              <a:defRPr sz="1350"/>
            </a:lvl4pPr>
            <a:lvl5pPr>
              <a:defRPr sz="1350"/>
            </a:lvl5pPr>
            <a:lvl6pPr marL="1629966" indent="-258366">
              <a:defRPr sz="1350"/>
            </a:lvl6pPr>
            <a:lvl7pPr marL="1629966" indent="-258366">
              <a:defRPr sz="1350"/>
            </a:lvl7pPr>
            <a:lvl8pPr marL="1629966" indent="-258366">
              <a:defRPr sz="1350"/>
            </a:lvl8pPr>
            <a:lvl9pPr marL="1629966"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1684" y="1892301"/>
            <a:ext cx="4876800" cy="3975100"/>
          </a:xfrm>
        </p:spPr>
        <p:txBody>
          <a:bodyPr>
            <a:normAutofit/>
          </a:bodyPr>
          <a:lstStyle>
            <a:lvl1pPr>
              <a:defRPr sz="1500"/>
            </a:lvl1pPr>
            <a:lvl2pPr>
              <a:defRPr sz="1350"/>
            </a:lvl2pPr>
            <a:lvl3pPr>
              <a:defRPr sz="1350"/>
            </a:lvl3pPr>
            <a:lvl4pPr>
              <a:defRPr sz="1350"/>
            </a:lvl4pPr>
            <a:lvl5pPr>
              <a:defRPr sz="1350"/>
            </a:lvl5pPr>
            <a:lvl6pPr marL="1629966" indent="-258366">
              <a:defRPr sz="1350"/>
            </a:lvl6pPr>
            <a:lvl7pPr marL="1629966" indent="-258366">
              <a:defRPr sz="1350"/>
            </a:lvl7pPr>
            <a:lvl8pPr marL="1629966" indent="-258366">
              <a:defRPr sz="1350"/>
            </a:lvl8pPr>
            <a:lvl9pPr marL="1629966" indent="-258366">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750385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9285" y="107577"/>
            <a:ext cx="10109201" cy="16539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39283" y="1761568"/>
            <a:ext cx="4876800" cy="515469"/>
          </a:xfrm>
        </p:spPr>
        <p:txBody>
          <a:bodyPr anchor="b">
            <a:normAutofit/>
          </a:bodyPr>
          <a:lstStyle>
            <a:lvl1pPr marL="0" indent="0" algn="ctr">
              <a:spcBef>
                <a:spcPct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39283" y="2393578"/>
            <a:ext cx="4876800" cy="3473823"/>
          </a:xfrm>
        </p:spPr>
        <p:txBody>
          <a:bodyPr>
            <a:normAutofit/>
          </a:bodyPr>
          <a:lstStyle>
            <a:lvl1pPr>
              <a:defRPr sz="1500"/>
            </a:lvl1pPr>
            <a:lvl2pPr>
              <a:defRPr sz="1350"/>
            </a:lvl2pPr>
            <a:lvl3pPr>
              <a:defRPr sz="1350"/>
            </a:lvl3pPr>
            <a:lvl4pPr>
              <a:defRPr sz="1350"/>
            </a:lvl4pPr>
            <a:lvl5pPr>
              <a:defRPr sz="1350"/>
            </a:lvl5pPr>
            <a:lvl6pPr marL="1629966" indent="-258366">
              <a:defRPr sz="1200"/>
            </a:lvl6pPr>
            <a:lvl7pPr marL="1629966" indent="-258366">
              <a:defRPr sz="1200"/>
            </a:lvl7pPr>
            <a:lvl8pPr marL="1629966" indent="-258366">
              <a:defRPr sz="1200"/>
            </a:lvl8pPr>
            <a:lvl9pPr marL="1629966" indent="-258366">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271684" y="1761568"/>
            <a:ext cx="4876800" cy="515469"/>
          </a:xfrm>
        </p:spPr>
        <p:txBody>
          <a:bodyPr anchor="b">
            <a:normAutofit/>
          </a:bodyPr>
          <a:lstStyle>
            <a:lvl1pPr marL="0" indent="0" algn="ctr">
              <a:spcBef>
                <a:spcPct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71684" y="2393578"/>
            <a:ext cx="4876800" cy="3473823"/>
          </a:xfrm>
        </p:spPr>
        <p:txBody>
          <a:bodyPr>
            <a:normAutofit/>
          </a:bodyPr>
          <a:lstStyle>
            <a:lvl1pPr>
              <a:defRPr sz="1500"/>
            </a:lvl1pPr>
            <a:lvl2pPr>
              <a:defRPr sz="1350"/>
            </a:lvl2pPr>
            <a:lvl3pPr>
              <a:defRPr sz="1350"/>
            </a:lvl3pPr>
            <a:lvl4pPr>
              <a:defRPr sz="1350"/>
            </a:lvl4pPr>
            <a:lvl5pPr>
              <a:defRPr sz="1350"/>
            </a:lvl5pPr>
            <a:lvl6pPr marL="1629966" indent="-258366">
              <a:defRPr sz="1200"/>
            </a:lvl6pPr>
            <a:lvl7pPr marL="1629966" indent="-258366">
              <a:defRPr sz="1200"/>
            </a:lvl7pPr>
            <a:lvl8pPr marL="1629966" indent="-258366">
              <a:defRPr sz="1200"/>
            </a:lvl8pPr>
            <a:lvl9pPr marL="1629966" indent="-258366">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108183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54484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87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512002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905" y="457201"/>
            <a:ext cx="4754880" cy="1371600"/>
          </a:xfrm>
        </p:spPr>
        <p:txBody>
          <a:bodyPr anchor="b">
            <a:normAutofit/>
          </a:bodyPr>
          <a:lstStyle>
            <a:lvl1pPr algn="ctr">
              <a:defRPr sz="2700" b="1"/>
            </a:lvl1pPr>
          </a:lstStyle>
          <a:p>
            <a:r>
              <a:rPr lang="en-US"/>
              <a:t>Click to edit Master title style</a:t>
            </a:r>
            <a:endParaRPr/>
          </a:p>
        </p:txBody>
      </p:sp>
      <p:sp>
        <p:nvSpPr>
          <p:cNvPr id="3" name="Content Placeholder 2"/>
          <p:cNvSpPr>
            <a:spLocks noGrp="1"/>
          </p:cNvSpPr>
          <p:nvPr>
            <p:ph idx="1"/>
          </p:nvPr>
        </p:nvSpPr>
        <p:spPr>
          <a:xfrm>
            <a:off x="6403191" y="457201"/>
            <a:ext cx="4754880" cy="5410200"/>
          </a:xfrm>
        </p:spPr>
        <p:txBody>
          <a:bodyPr>
            <a:normAutofit/>
          </a:bodyPr>
          <a:lstStyle>
            <a:lvl1pPr>
              <a:defRPr sz="1800"/>
            </a:lvl1pPr>
            <a:lvl2pPr>
              <a:defRPr sz="1650"/>
            </a:lvl2pPr>
            <a:lvl3pPr>
              <a:defRPr sz="1500"/>
            </a:lvl3pPr>
            <a:lvl4pPr>
              <a:defRPr sz="1350"/>
            </a:lvl4pPr>
            <a:lvl5pPr>
              <a:defRPr sz="1350"/>
            </a:lvl5pPr>
            <a:lvl6pPr marL="1629966" indent="-258366">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1629966" indent="-258366">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1629966" indent="-258366">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1629966" indent="-258366">
              <a:defRPr sz="135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039905" y="1828801"/>
            <a:ext cx="4754880" cy="3657600"/>
          </a:xfrm>
        </p:spPr>
        <p:txBody>
          <a:bodyPr>
            <a:normAutofit/>
          </a:bodyPr>
          <a:lstStyle>
            <a:lvl1pPr marL="0" indent="0" algn="ctr">
              <a:spcBef>
                <a:spcPts val="450"/>
              </a:spcBef>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7882087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457200"/>
            <a:ext cx="4754880" cy="1371600"/>
          </a:xfrm>
        </p:spPr>
        <p:txBody>
          <a:bodyPr anchor="b">
            <a:normAutofit/>
          </a:bodyPr>
          <a:lstStyle>
            <a:lvl1pPr algn="ctr">
              <a:defRPr sz="27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7022353" y="1676400"/>
            <a:ext cx="396748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
        <p:nvSpPr>
          <p:cNvPr id="4" name="Text Placeholder 3"/>
          <p:cNvSpPr>
            <a:spLocks noGrp="1"/>
          </p:cNvSpPr>
          <p:nvPr>
            <p:ph type="body" sz="half" idx="2"/>
          </p:nvPr>
        </p:nvSpPr>
        <p:spPr>
          <a:xfrm>
            <a:off x="1036320" y="1828800"/>
            <a:ext cx="4754880" cy="3657600"/>
          </a:xfrm>
        </p:spPr>
        <p:txBody>
          <a:bodyPr vert="horz" lIns="91440" tIns="45720" rIns="91440" bIns="45720" rtlCol="0">
            <a:normAutofit/>
          </a:bodyPr>
          <a:lstStyle>
            <a:lvl1pPr marL="0" indent="0" algn="ctr">
              <a:spcBef>
                <a:spcPts val="450"/>
              </a:spcBef>
              <a:buNone/>
              <a:defRPr sz="15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spcBef>
                <a:spcPts val="15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672118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3962402"/>
            <a:ext cx="10114280" cy="672353"/>
          </a:xfrm>
        </p:spPr>
        <p:txBody>
          <a:bodyPr anchor="b">
            <a:normAutofit/>
          </a:bodyPr>
          <a:lstStyle>
            <a:lvl1pPr algn="ctr">
              <a:defRPr sz="27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135943" y="457201"/>
            <a:ext cx="3920116"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685800" rtl="0" eaLnBrk="1" latinLnBrk="0" hangingPunct="1">
              <a:spcBef>
                <a:spcPts val="1500"/>
              </a:spcBef>
              <a:buFontTx/>
              <a:buNone/>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
        <p:nvSpPr>
          <p:cNvPr id="4" name="Text Placeholder 3"/>
          <p:cNvSpPr>
            <a:spLocks noGrp="1"/>
          </p:cNvSpPr>
          <p:nvPr>
            <p:ph type="body" sz="half" idx="2"/>
          </p:nvPr>
        </p:nvSpPr>
        <p:spPr>
          <a:xfrm>
            <a:off x="1036320" y="4639235"/>
            <a:ext cx="10114280" cy="1371600"/>
          </a:xfrm>
        </p:spPr>
        <p:txBody>
          <a:bodyPr vert="horz" lIns="91440" tIns="45720" rIns="91440" bIns="45720" rtlCol="0">
            <a:normAutofit/>
          </a:bodyPr>
          <a:lstStyle>
            <a:lvl1pPr marL="0" indent="0" algn="ctr">
              <a:spcBef>
                <a:spcPts val="0"/>
              </a:spcBef>
              <a:buNone/>
              <a:defRPr sz="15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lgn="ctr" defTabSz="685800" rtl="0" eaLnBrk="1" latinLnBrk="0" hangingPunct="1">
              <a:spcBef>
                <a:spcPts val="15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34782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982889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155" y="416859"/>
            <a:ext cx="2587812" cy="5607424"/>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1094318" y="414015"/>
            <a:ext cx="8193119" cy="561026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22020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317" y="4155141"/>
            <a:ext cx="10056283" cy="1013012"/>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1094317" y="5230906"/>
            <a:ext cx="10056283"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2232026" y="224679"/>
            <a:ext cx="7727951" cy="3943372"/>
          </a:xfrm>
          <a:prstGeom prst="rect">
            <a:avLst/>
          </a:prstGeom>
        </p:spPr>
      </p:pic>
    </p:spTree>
    <p:extLst>
      <p:ext uri="{BB962C8B-B14F-4D97-AF65-F5344CB8AC3E}">
        <p14:creationId xmlns:p14="http://schemas.microsoft.com/office/powerpoint/2010/main" val="1761375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4006784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4317" y="1219014"/>
            <a:ext cx="10056284"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094317" y="3224214"/>
            <a:ext cx="10056284"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2287443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p>
            <a:r>
              <a:rPr lang="en-US"/>
              <a:t>Click to edit Master title style</a:t>
            </a:r>
            <a:endParaRPr/>
          </a:p>
        </p:txBody>
      </p:sp>
      <p:sp>
        <p:nvSpPr>
          <p:cNvPr id="3" name="Content Placeholder 2"/>
          <p:cNvSpPr>
            <a:spLocks noGrp="1"/>
          </p:cNvSpPr>
          <p:nvPr>
            <p:ph sz="half" idx="1"/>
          </p:nvPr>
        </p:nvSpPr>
        <p:spPr>
          <a:xfrm>
            <a:off x="1039283"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1684"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5349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59251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39283"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39283"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271684"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1684"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224035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309105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602358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905" y="457201"/>
            <a:ext cx="4754880" cy="1371600"/>
          </a:xfrm>
        </p:spPr>
        <p:txBody>
          <a:bodyPr anchor="b">
            <a:normAutofit/>
          </a:bodyPr>
          <a:lstStyle>
            <a:lvl1pPr algn="ctr">
              <a:defRPr sz="3600" b="1"/>
            </a:lvl1pPr>
          </a:lstStyle>
          <a:p>
            <a:r>
              <a:rPr lang="en-US"/>
              <a:t>Click to edit Master title style</a:t>
            </a:r>
            <a:endParaRPr/>
          </a:p>
        </p:txBody>
      </p:sp>
      <p:sp>
        <p:nvSpPr>
          <p:cNvPr id="3" name="Content Placeholder 2"/>
          <p:cNvSpPr>
            <a:spLocks noGrp="1"/>
          </p:cNvSpPr>
          <p:nvPr>
            <p:ph idx="1"/>
          </p:nvPr>
        </p:nvSpPr>
        <p:spPr>
          <a:xfrm>
            <a:off x="6403191" y="457201"/>
            <a:ext cx="475488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039905" y="1828801"/>
            <a:ext cx="475488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1734788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457200"/>
            <a:ext cx="475488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7022353" y="1676400"/>
            <a:ext cx="396748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036320" y="1828800"/>
            <a:ext cx="475488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4047709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3962400"/>
            <a:ext cx="1011428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135943" y="457201"/>
            <a:ext cx="3920116"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036320" y="4639235"/>
            <a:ext cx="1011428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41610557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3318106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154" y="416859"/>
            <a:ext cx="2587812" cy="5607424"/>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1094317" y="414015"/>
            <a:ext cx="8193119" cy="561026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extLst>
      <p:ext uri="{BB962C8B-B14F-4D97-AF65-F5344CB8AC3E}">
        <p14:creationId xmlns:p14="http://schemas.microsoft.com/office/powerpoint/2010/main" val="3779166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45A1-5094-490B-A1C6-7C899BC62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01B495-BC28-47CD-857E-A6866F83C0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2E67A1-6360-4B1E-8B54-65F1FC1F7AE4}"/>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5" name="Footer Placeholder 4">
            <a:extLst>
              <a:ext uri="{FF2B5EF4-FFF2-40B4-BE49-F238E27FC236}">
                <a16:creationId xmlns:a16="http://schemas.microsoft.com/office/drawing/2014/main" id="{2885C72C-DA3F-4AE0-8FCD-EEFF4751C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A3CE3-A98A-484E-B230-01DFC418CB4F}"/>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4167465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8F6AD-CC52-43EB-A07E-DE1CB8497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814160-384F-4DA3-8436-52B156E15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924B3-66B6-4F45-959E-D7D7246C5C8D}"/>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5" name="Footer Placeholder 4">
            <a:extLst>
              <a:ext uri="{FF2B5EF4-FFF2-40B4-BE49-F238E27FC236}">
                <a16:creationId xmlns:a16="http://schemas.microsoft.com/office/drawing/2014/main" id="{3E651617-8CE0-48E8-91B3-0E98470B5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42B05-F906-4499-A8C6-A23ED915F53A}"/>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3188448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4676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6DCDC-D6BA-4B52-AD7E-AF376B24A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F10454-C34D-4337-9D9D-6DC0E74A65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5356F0-97D3-4A44-AC94-4025DA44C383}"/>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5" name="Footer Placeholder 4">
            <a:extLst>
              <a:ext uri="{FF2B5EF4-FFF2-40B4-BE49-F238E27FC236}">
                <a16:creationId xmlns:a16="http://schemas.microsoft.com/office/drawing/2014/main" id="{53CB8599-8110-4188-B32F-ABC288D06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022BD-EF49-42E7-9A43-CE617292C009}"/>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1036969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BA92-2CB9-4AC0-91C3-9BB2D4B33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17A23-A621-4839-9024-093C1AD408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EB4892-BEE9-4E2A-ABE3-C651AB43F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B210B3-C246-4E38-B2EC-13E10D89F4A7}"/>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6" name="Footer Placeholder 5">
            <a:extLst>
              <a:ext uri="{FF2B5EF4-FFF2-40B4-BE49-F238E27FC236}">
                <a16:creationId xmlns:a16="http://schemas.microsoft.com/office/drawing/2014/main" id="{E0AD68DE-D5F9-40B1-BB9A-76130F08B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3002C-9CEA-48AA-B9EC-45DB82E875FA}"/>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2757797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D195-D7C3-414E-9414-FD038C32D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F33E3E-717C-40D1-9E1D-8BE3AEE81A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F2E73-2D50-4479-9458-38A0EB857E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60F0DB-6F4A-4CC7-B6D7-E54F0FBE91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277FB-EB7C-4899-9F69-4FE972FF6D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23CF5-FF09-4650-9521-B1BD6E315ED4}"/>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8" name="Footer Placeholder 7">
            <a:extLst>
              <a:ext uri="{FF2B5EF4-FFF2-40B4-BE49-F238E27FC236}">
                <a16:creationId xmlns:a16="http://schemas.microsoft.com/office/drawing/2014/main" id="{926C7004-EEBE-49B2-AD28-99D98C1266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CC130A-84B8-4499-8578-D7AC5EB5A85E}"/>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3587358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D61E-773F-432F-A120-0A340AE347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C99B96-33AF-401D-BC31-F8A4705203C8}"/>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4" name="Footer Placeholder 3">
            <a:extLst>
              <a:ext uri="{FF2B5EF4-FFF2-40B4-BE49-F238E27FC236}">
                <a16:creationId xmlns:a16="http://schemas.microsoft.com/office/drawing/2014/main" id="{25039AF1-B711-4797-9BCA-F8382A4FA4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F36AB-94A9-43F8-814C-444358424B88}"/>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2378046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B0A8A0-D83F-44F3-8F12-CBC1A9059392}"/>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3" name="Footer Placeholder 2">
            <a:extLst>
              <a:ext uri="{FF2B5EF4-FFF2-40B4-BE49-F238E27FC236}">
                <a16:creationId xmlns:a16="http://schemas.microsoft.com/office/drawing/2014/main" id="{FC41ABCF-8CD5-42E8-BCC9-13DFC7876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695B07-EA0C-4C0B-A263-1A49CF80F17B}"/>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25214901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595DE-FC86-43E0-BA1C-DBCADE1BC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54C95-F3B1-446E-83CE-5DEAB8D1B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345B2D-C6EE-40E9-B0C4-8D2900DC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9E145-6546-496E-94C2-C72FD9CA4CA3}"/>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6" name="Footer Placeholder 5">
            <a:extLst>
              <a:ext uri="{FF2B5EF4-FFF2-40B4-BE49-F238E27FC236}">
                <a16:creationId xmlns:a16="http://schemas.microsoft.com/office/drawing/2014/main" id="{D918A028-F04B-461B-A4C9-74974C770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9EE4B-414A-431D-94D1-CAF0C9CDE1C8}"/>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3714082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FD85-B876-4701-BA18-16591F0A4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585C60-2EC0-4E4D-93A8-5EB3EB8976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B4F032-CACF-4281-8B9F-BB9043D1B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232AC-D068-436B-88CE-9639DFA08317}"/>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6" name="Footer Placeholder 5">
            <a:extLst>
              <a:ext uri="{FF2B5EF4-FFF2-40B4-BE49-F238E27FC236}">
                <a16:creationId xmlns:a16="http://schemas.microsoft.com/office/drawing/2014/main" id="{86F1D7C8-F81D-4C47-A4DE-1112B8EA4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F2A4F0-0788-4914-B0D0-BC46A5250F09}"/>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23650682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A480-D067-481D-B234-243217AE3E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00AF9B-FB02-4C2E-93ED-C2FE37771D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02CBB-DCDF-41BA-870A-6E278CA55117}"/>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5" name="Footer Placeholder 4">
            <a:extLst>
              <a:ext uri="{FF2B5EF4-FFF2-40B4-BE49-F238E27FC236}">
                <a16:creationId xmlns:a16="http://schemas.microsoft.com/office/drawing/2014/main" id="{2D8641E8-2215-45A1-8C05-87BD6415F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12ED-B251-4CBD-94B1-2B86EF264FF1}"/>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2988596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CC68C6-D7DD-4E71-9A43-5BA4A5EDB4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E30C28-475B-4A1C-987C-2B7BF811AD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9D3E4-8CF5-46DE-939F-819B0473C476}"/>
              </a:ext>
            </a:extLst>
          </p:cNvPr>
          <p:cNvSpPr>
            <a:spLocks noGrp="1"/>
          </p:cNvSpPr>
          <p:nvPr>
            <p:ph type="dt" sz="half" idx="10"/>
          </p:nvPr>
        </p:nvSpPr>
        <p:spPr/>
        <p:txBody>
          <a:bodyPr/>
          <a:lstStyle/>
          <a:p>
            <a:fld id="{54087EC9-2753-4A47-8999-24A922D24F8B}" type="datetimeFigureOut">
              <a:rPr lang="en-US" smtClean="0"/>
              <a:t>11/23/2021</a:t>
            </a:fld>
            <a:endParaRPr lang="en-US"/>
          </a:p>
        </p:txBody>
      </p:sp>
      <p:sp>
        <p:nvSpPr>
          <p:cNvPr id="5" name="Footer Placeholder 4">
            <a:extLst>
              <a:ext uri="{FF2B5EF4-FFF2-40B4-BE49-F238E27FC236}">
                <a16:creationId xmlns:a16="http://schemas.microsoft.com/office/drawing/2014/main" id="{10DF0E4F-2BBD-434D-B436-DD9BFE6A1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4C2C9-109B-4A66-9C41-F1CC9C399A9E}"/>
              </a:ext>
            </a:extLst>
          </p:cNvPr>
          <p:cNvSpPr>
            <a:spLocks noGrp="1"/>
          </p:cNvSpPr>
          <p:nvPr>
            <p:ph type="sldNum" sz="quarter" idx="12"/>
          </p:nvPr>
        </p:nvSpPr>
        <p:spPr/>
        <p:txBody>
          <a:bodyPr/>
          <a:lstStyle/>
          <a:p>
            <a:fld id="{9282FF77-C455-4BC1-918F-BF24E4DFF7CC}" type="slidenum">
              <a:rPr lang="en-US" smtClean="0"/>
              <a:t>‹#›</a:t>
            </a:fld>
            <a:endParaRPr lang="en-US"/>
          </a:p>
        </p:txBody>
      </p:sp>
    </p:spTree>
    <p:extLst>
      <p:ext uri="{BB962C8B-B14F-4D97-AF65-F5344CB8AC3E}">
        <p14:creationId xmlns:p14="http://schemas.microsoft.com/office/powerpoint/2010/main" val="183794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317" y="4155144"/>
            <a:ext cx="10056283" cy="1013012"/>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1094317" y="5230907"/>
            <a:ext cx="10056283" cy="1030942"/>
          </a:xfrm>
        </p:spPr>
        <p:txBody>
          <a:bodyPr/>
          <a:lstStyle>
            <a:lvl1pPr marL="0" indent="0" algn="ctr">
              <a:spcBef>
                <a:spcPct val="300"/>
              </a:spcBef>
              <a:buNone/>
              <a:defRPr>
                <a:solidFill>
                  <a:schemeClr val="tx1">
                    <a:tint val="75000"/>
                  </a:schemeClr>
                </a:solidFill>
              </a:defRPr>
            </a:lvl1pPr>
            <a:lvl2pPr marL="457184" indent="0" algn="ctr">
              <a:buNone/>
              <a:defRPr>
                <a:solidFill>
                  <a:schemeClr val="tx1">
                    <a:tint val="75000"/>
                  </a:schemeClr>
                </a:solidFill>
              </a:defRPr>
            </a:lvl2pPr>
            <a:lvl3pPr marL="914368" indent="0" algn="ctr">
              <a:buNone/>
              <a:defRPr>
                <a:solidFill>
                  <a:schemeClr val="tx1">
                    <a:tint val="75000"/>
                  </a:schemeClr>
                </a:solidFill>
              </a:defRPr>
            </a:lvl3pPr>
            <a:lvl4pPr marL="1371551" indent="0" algn="ctr">
              <a:buNone/>
              <a:defRPr>
                <a:solidFill>
                  <a:schemeClr val="tx1">
                    <a:tint val="75000"/>
                  </a:schemeClr>
                </a:solidFill>
              </a:defRPr>
            </a:lvl4pPr>
            <a:lvl5pPr marL="1828734" indent="0" algn="ctr">
              <a:buNone/>
              <a:defRPr>
                <a:solidFill>
                  <a:schemeClr val="tx1">
                    <a:tint val="75000"/>
                  </a:schemeClr>
                </a:solidFill>
              </a:defRPr>
            </a:lvl5pPr>
            <a:lvl6pPr marL="2285918" indent="0" algn="ctr">
              <a:buNone/>
              <a:defRPr>
                <a:solidFill>
                  <a:schemeClr val="tx1">
                    <a:tint val="75000"/>
                  </a:schemeClr>
                </a:solidFill>
              </a:defRPr>
            </a:lvl6pPr>
            <a:lvl7pPr marL="2743103" indent="0" algn="ctr">
              <a:buNone/>
              <a:defRPr>
                <a:solidFill>
                  <a:schemeClr val="tx1">
                    <a:tint val="75000"/>
                  </a:schemeClr>
                </a:solidFill>
              </a:defRPr>
            </a:lvl7pPr>
            <a:lvl8pPr marL="3200284" indent="0" algn="ctr">
              <a:buNone/>
              <a:defRPr>
                <a:solidFill>
                  <a:schemeClr val="tx1">
                    <a:tint val="75000"/>
                  </a:schemeClr>
                </a:solidFill>
              </a:defRPr>
            </a:lvl8pPr>
            <a:lvl9pPr marL="3657468"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pic>
        <p:nvPicPr>
          <p:cNvPr id="7" name="Picture 6" descr="MoleculeTracer.png"/>
          <p:cNvPicPr>
            <a:picLocks noChangeAspect="1"/>
          </p:cNvPicPr>
          <p:nvPr/>
        </p:nvPicPr>
        <p:blipFill>
          <a:blip r:embed="rId2"/>
          <a:stretch>
            <a:fillRect/>
          </a:stretch>
        </p:blipFill>
        <p:spPr>
          <a:xfrm>
            <a:off x="2232031" y="224686"/>
            <a:ext cx="7727951" cy="3943372"/>
          </a:xfrm>
          <a:prstGeom prst="rect">
            <a:avLst/>
          </a:prstGeom>
        </p:spPr>
      </p:pic>
    </p:spTree>
    <p:extLst>
      <p:ext uri="{BB962C8B-B14F-4D97-AF65-F5344CB8AC3E}">
        <p14:creationId xmlns:p14="http://schemas.microsoft.com/office/powerpoint/2010/main" val="369177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318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07406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4323" y="1219018"/>
            <a:ext cx="10056284" cy="1958975"/>
          </a:xfrm>
        </p:spPr>
        <p:txBody>
          <a:bodyPr vert="horz" lIns="91440" tIns="45720" rIns="91440" bIns="45720" rtlCol="0" anchor="b" anchorCtr="0">
            <a:noAutofit/>
          </a:bodyPr>
          <a:lstStyle>
            <a:lvl1pPr algn="ctr" defTabSz="914368" rtl="0" eaLnBrk="1" latinLnBrk="0" hangingPunct="1">
              <a:spcBef>
                <a:spcPct val="0"/>
              </a:spcBef>
              <a:buNone/>
              <a:defRPr sz="5201"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094323" y="3224214"/>
            <a:ext cx="10056284" cy="1500187"/>
          </a:xfrm>
        </p:spPr>
        <p:txBody>
          <a:bodyPr vert="horz" lIns="91440" tIns="45720" rIns="91440" bIns="45720" rtlCol="0">
            <a:normAutofit/>
          </a:bodyPr>
          <a:lstStyle>
            <a:lvl1pPr marL="0" indent="0" algn="ctr" defTabSz="914368"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184" indent="0">
              <a:buNone/>
              <a:defRPr sz="1800">
                <a:solidFill>
                  <a:schemeClr val="tx1">
                    <a:tint val="75000"/>
                  </a:schemeClr>
                </a:solidFill>
              </a:defRPr>
            </a:lvl2pPr>
            <a:lvl3pPr marL="914368" indent="0">
              <a:buNone/>
              <a:defRPr sz="1600">
                <a:solidFill>
                  <a:schemeClr val="tx1">
                    <a:tint val="75000"/>
                  </a:schemeClr>
                </a:solidFill>
              </a:defRPr>
            </a:lvl3pPr>
            <a:lvl4pPr marL="1371551" indent="0">
              <a:buNone/>
              <a:defRPr sz="1400">
                <a:solidFill>
                  <a:schemeClr val="tx1">
                    <a:tint val="75000"/>
                  </a:schemeClr>
                </a:solidFill>
              </a:defRPr>
            </a:lvl4pPr>
            <a:lvl5pPr marL="1828734" indent="0">
              <a:buNone/>
              <a:defRPr sz="1400">
                <a:solidFill>
                  <a:schemeClr val="tx1">
                    <a:tint val="75000"/>
                  </a:schemeClr>
                </a:solidFill>
              </a:defRPr>
            </a:lvl5pPr>
            <a:lvl6pPr marL="2285918" indent="0">
              <a:buNone/>
              <a:defRPr sz="1400">
                <a:solidFill>
                  <a:schemeClr val="tx1">
                    <a:tint val="75000"/>
                  </a:schemeClr>
                </a:solidFill>
              </a:defRPr>
            </a:lvl6pPr>
            <a:lvl7pPr marL="2743103" indent="0">
              <a:buNone/>
              <a:defRPr sz="1400">
                <a:solidFill>
                  <a:schemeClr val="tx1">
                    <a:tint val="75000"/>
                  </a:schemeClr>
                </a:solidFill>
              </a:defRPr>
            </a:lvl7pPr>
            <a:lvl8pPr marL="3200284" indent="0">
              <a:buNone/>
              <a:defRPr sz="1400">
                <a:solidFill>
                  <a:schemeClr val="tx1">
                    <a:tint val="75000"/>
                  </a:schemeClr>
                </a:solidFill>
              </a:defRPr>
            </a:lvl8pPr>
            <a:lvl9pPr marL="36574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723891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6" y="107579"/>
            <a:ext cx="10109201" cy="1653988"/>
          </a:xfrm>
        </p:spPr>
        <p:txBody>
          <a:bodyPr/>
          <a:lstStyle/>
          <a:p>
            <a:r>
              <a:rPr lang="en-US"/>
              <a:t>Click to edit Master title style</a:t>
            </a:r>
            <a:endParaRPr/>
          </a:p>
        </p:txBody>
      </p:sp>
      <p:sp>
        <p:nvSpPr>
          <p:cNvPr id="3" name="Content Placeholder 2"/>
          <p:cNvSpPr>
            <a:spLocks noGrp="1"/>
          </p:cNvSpPr>
          <p:nvPr>
            <p:ph sz="half" idx="1"/>
          </p:nvPr>
        </p:nvSpPr>
        <p:spPr>
          <a:xfrm>
            <a:off x="1039283" y="1892304"/>
            <a:ext cx="4876800" cy="3975100"/>
          </a:xfrm>
        </p:spPr>
        <p:txBody>
          <a:bodyPr>
            <a:normAutofit/>
          </a:bodyPr>
          <a:lstStyle>
            <a:lvl1pPr>
              <a:defRPr sz="2000"/>
            </a:lvl1pPr>
            <a:lvl2pPr>
              <a:defRPr sz="1800"/>
            </a:lvl2pPr>
            <a:lvl3pPr>
              <a:defRPr sz="1800"/>
            </a:lvl3pPr>
            <a:lvl4pPr>
              <a:defRPr sz="1800"/>
            </a:lvl4pPr>
            <a:lvl5pPr>
              <a:defRPr sz="1800"/>
            </a:lvl5pPr>
            <a:lvl6pPr marL="2173211" indent="-344476">
              <a:defRPr sz="1800"/>
            </a:lvl6pPr>
            <a:lvl7pPr marL="2173211" indent="-344476">
              <a:defRPr sz="1800"/>
            </a:lvl7pPr>
            <a:lvl8pPr marL="2173211" indent="-344476">
              <a:defRPr sz="1800"/>
            </a:lvl8pPr>
            <a:lvl9pPr marL="2173211" indent="-34447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1684" y="1892304"/>
            <a:ext cx="4876800" cy="3975100"/>
          </a:xfrm>
        </p:spPr>
        <p:txBody>
          <a:bodyPr>
            <a:normAutofit/>
          </a:bodyPr>
          <a:lstStyle>
            <a:lvl1pPr>
              <a:defRPr sz="2000"/>
            </a:lvl1pPr>
            <a:lvl2pPr>
              <a:defRPr sz="1800"/>
            </a:lvl2pPr>
            <a:lvl3pPr>
              <a:defRPr sz="1800"/>
            </a:lvl3pPr>
            <a:lvl4pPr>
              <a:defRPr sz="1800"/>
            </a:lvl4pPr>
            <a:lvl5pPr>
              <a:defRPr sz="1800"/>
            </a:lvl5pPr>
            <a:lvl6pPr marL="2173211" indent="-344476">
              <a:defRPr sz="1800"/>
            </a:lvl6pPr>
            <a:lvl7pPr marL="2173211" indent="-344476">
              <a:defRPr sz="1800"/>
            </a:lvl7pPr>
            <a:lvl8pPr marL="2173211" indent="-344476">
              <a:defRPr sz="1800"/>
            </a:lvl8pPr>
            <a:lvl9pPr marL="2173211" indent="-344476">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662340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9286" y="107579"/>
            <a:ext cx="10109201" cy="16539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039283" y="1761567"/>
            <a:ext cx="4876800" cy="515470"/>
          </a:xfrm>
        </p:spPr>
        <p:txBody>
          <a:bodyPr anchor="b">
            <a:normAutofit/>
          </a:bodyPr>
          <a:lstStyle>
            <a:lvl1pPr marL="0" indent="0" algn="ctr">
              <a:spcBef>
                <a:spcPct val="0"/>
              </a:spcBef>
              <a:buNone/>
              <a:defRPr sz="2400" b="1"/>
            </a:lvl1pPr>
            <a:lvl2pPr marL="457184" indent="0">
              <a:buNone/>
              <a:defRPr sz="2000" b="1"/>
            </a:lvl2pPr>
            <a:lvl3pPr marL="914368" indent="0">
              <a:buNone/>
              <a:defRPr sz="1800" b="1"/>
            </a:lvl3pPr>
            <a:lvl4pPr marL="1371551" indent="0">
              <a:buNone/>
              <a:defRPr sz="1600" b="1"/>
            </a:lvl4pPr>
            <a:lvl5pPr marL="1828734" indent="0">
              <a:buNone/>
              <a:defRPr sz="1600" b="1"/>
            </a:lvl5pPr>
            <a:lvl6pPr marL="2285918" indent="0">
              <a:buNone/>
              <a:defRPr sz="1600" b="1"/>
            </a:lvl6pPr>
            <a:lvl7pPr marL="2743103" indent="0">
              <a:buNone/>
              <a:defRPr sz="1600" b="1"/>
            </a:lvl7pPr>
            <a:lvl8pPr marL="3200284" indent="0">
              <a:buNone/>
              <a:defRPr sz="1600" b="1"/>
            </a:lvl8pPr>
            <a:lvl9pPr marL="3657468" indent="0">
              <a:buNone/>
              <a:defRPr sz="1600" b="1"/>
            </a:lvl9pPr>
          </a:lstStyle>
          <a:p>
            <a:pPr lvl="0"/>
            <a:r>
              <a:rPr lang="en-US"/>
              <a:t>Click to edit Master text styles</a:t>
            </a:r>
          </a:p>
        </p:txBody>
      </p:sp>
      <p:sp>
        <p:nvSpPr>
          <p:cNvPr id="4" name="Content Placeholder 3"/>
          <p:cNvSpPr>
            <a:spLocks noGrp="1"/>
          </p:cNvSpPr>
          <p:nvPr>
            <p:ph sz="half" idx="2"/>
          </p:nvPr>
        </p:nvSpPr>
        <p:spPr>
          <a:xfrm>
            <a:off x="1039283" y="2393579"/>
            <a:ext cx="4876800" cy="3473824"/>
          </a:xfrm>
        </p:spPr>
        <p:txBody>
          <a:bodyPr>
            <a:normAutofit/>
          </a:bodyPr>
          <a:lstStyle>
            <a:lvl1pPr>
              <a:defRPr sz="2000"/>
            </a:lvl1pPr>
            <a:lvl2pPr>
              <a:defRPr sz="1800"/>
            </a:lvl2pPr>
            <a:lvl3pPr>
              <a:defRPr sz="1800"/>
            </a:lvl3pPr>
            <a:lvl4pPr>
              <a:defRPr sz="1800"/>
            </a:lvl4pPr>
            <a:lvl5pPr>
              <a:defRPr sz="1800"/>
            </a:lvl5pPr>
            <a:lvl6pPr marL="2173211" indent="-344476">
              <a:defRPr sz="1600"/>
            </a:lvl6pPr>
            <a:lvl7pPr marL="2173211" indent="-344476">
              <a:defRPr sz="1600"/>
            </a:lvl7pPr>
            <a:lvl8pPr marL="2173211" indent="-344476">
              <a:defRPr sz="1600"/>
            </a:lvl8pPr>
            <a:lvl9pPr marL="2173211" indent="-34447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271684" y="1761567"/>
            <a:ext cx="4876800" cy="515470"/>
          </a:xfrm>
        </p:spPr>
        <p:txBody>
          <a:bodyPr anchor="b">
            <a:normAutofit/>
          </a:bodyPr>
          <a:lstStyle>
            <a:lvl1pPr marL="0" indent="0" algn="ctr">
              <a:spcBef>
                <a:spcPct val="0"/>
              </a:spcBef>
              <a:buNone/>
              <a:defRPr sz="2400" b="1"/>
            </a:lvl1pPr>
            <a:lvl2pPr marL="457184" indent="0">
              <a:buNone/>
              <a:defRPr sz="2000" b="1"/>
            </a:lvl2pPr>
            <a:lvl3pPr marL="914368" indent="0">
              <a:buNone/>
              <a:defRPr sz="1800" b="1"/>
            </a:lvl3pPr>
            <a:lvl4pPr marL="1371551" indent="0">
              <a:buNone/>
              <a:defRPr sz="1600" b="1"/>
            </a:lvl4pPr>
            <a:lvl5pPr marL="1828734" indent="0">
              <a:buNone/>
              <a:defRPr sz="1600" b="1"/>
            </a:lvl5pPr>
            <a:lvl6pPr marL="2285918" indent="0">
              <a:buNone/>
              <a:defRPr sz="1600" b="1"/>
            </a:lvl6pPr>
            <a:lvl7pPr marL="2743103" indent="0">
              <a:buNone/>
              <a:defRPr sz="1600" b="1"/>
            </a:lvl7pPr>
            <a:lvl8pPr marL="3200284" indent="0">
              <a:buNone/>
              <a:defRPr sz="1600" b="1"/>
            </a:lvl8pPr>
            <a:lvl9pPr marL="36574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1684" y="2393579"/>
            <a:ext cx="4876800" cy="3473824"/>
          </a:xfrm>
        </p:spPr>
        <p:txBody>
          <a:bodyPr>
            <a:normAutofit/>
          </a:bodyPr>
          <a:lstStyle>
            <a:lvl1pPr>
              <a:defRPr sz="2000"/>
            </a:lvl1pPr>
            <a:lvl2pPr>
              <a:defRPr sz="1800"/>
            </a:lvl2pPr>
            <a:lvl3pPr>
              <a:defRPr sz="1800"/>
            </a:lvl3pPr>
            <a:lvl4pPr>
              <a:defRPr sz="1800"/>
            </a:lvl4pPr>
            <a:lvl5pPr>
              <a:defRPr sz="1800"/>
            </a:lvl5pPr>
            <a:lvl6pPr marL="2173211" indent="-344476">
              <a:defRPr sz="1600"/>
            </a:lvl6pPr>
            <a:lvl7pPr marL="2173211" indent="-344476">
              <a:defRPr sz="1600"/>
            </a:lvl7pPr>
            <a:lvl8pPr marL="2173211" indent="-344476">
              <a:defRPr sz="1600"/>
            </a:lvl8pPr>
            <a:lvl9pPr marL="2173211" indent="-34447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8" name="Footer Placeholder 7"/>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1457558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4" name="Footer Placeholder 3"/>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258688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3" name="Footer Placeholder 2"/>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684770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906" y="457201"/>
            <a:ext cx="4754880" cy="1371600"/>
          </a:xfrm>
        </p:spPr>
        <p:txBody>
          <a:bodyPr anchor="b">
            <a:normAutofit/>
          </a:bodyPr>
          <a:lstStyle>
            <a:lvl1pPr algn="ctr">
              <a:defRPr sz="3600" b="1"/>
            </a:lvl1pPr>
          </a:lstStyle>
          <a:p>
            <a:r>
              <a:rPr lang="en-US"/>
              <a:t>Click to edit Master title style</a:t>
            </a:r>
            <a:endParaRPr/>
          </a:p>
        </p:txBody>
      </p:sp>
      <p:sp>
        <p:nvSpPr>
          <p:cNvPr id="3" name="Content Placeholder 2"/>
          <p:cNvSpPr>
            <a:spLocks noGrp="1"/>
          </p:cNvSpPr>
          <p:nvPr>
            <p:ph idx="1"/>
          </p:nvPr>
        </p:nvSpPr>
        <p:spPr>
          <a:xfrm>
            <a:off x="6403190" y="457201"/>
            <a:ext cx="4754880" cy="5410200"/>
          </a:xfrm>
        </p:spPr>
        <p:txBody>
          <a:bodyPr>
            <a:normAutofit/>
          </a:bodyPr>
          <a:lstStyle>
            <a:lvl1pPr>
              <a:defRPr sz="2400"/>
            </a:lvl1pPr>
            <a:lvl2pPr>
              <a:defRPr sz="2201"/>
            </a:lvl2pPr>
            <a:lvl3pPr>
              <a:defRPr sz="2000"/>
            </a:lvl3pPr>
            <a:lvl4pPr>
              <a:defRPr sz="1800"/>
            </a:lvl4pPr>
            <a:lvl5pPr>
              <a:defRPr sz="1800"/>
            </a:lvl5pPr>
            <a:lvl6pPr marL="2173211" indent="-344476">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11" indent="-344476">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11" indent="-344476">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11" indent="-344476">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1039906" y="1828801"/>
            <a:ext cx="4754880" cy="3657600"/>
          </a:xfrm>
        </p:spPr>
        <p:txBody>
          <a:bodyPr>
            <a:normAutofit/>
          </a:bodyPr>
          <a:lstStyle>
            <a:lvl1pPr marL="0" indent="0" algn="ctr">
              <a:spcBef>
                <a:spcPts val="600"/>
              </a:spcBef>
              <a:buNone/>
              <a:defRPr sz="2000"/>
            </a:lvl1pPr>
            <a:lvl2pPr marL="457184" indent="0">
              <a:buNone/>
              <a:defRPr sz="1200"/>
            </a:lvl2pPr>
            <a:lvl3pPr marL="914368" indent="0">
              <a:buNone/>
              <a:defRPr sz="1000"/>
            </a:lvl3pPr>
            <a:lvl4pPr marL="1371551" indent="0">
              <a:buNone/>
              <a:defRPr sz="900"/>
            </a:lvl4pPr>
            <a:lvl5pPr marL="1828734" indent="0">
              <a:buNone/>
              <a:defRPr sz="900"/>
            </a:lvl5pPr>
            <a:lvl6pPr marL="2285918" indent="0">
              <a:buNone/>
              <a:defRPr sz="900"/>
            </a:lvl6pPr>
            <a:lvl7pPr marL="2743103" indent="0">
              <a:buNone/>
              <a:defRPr sz="900"/>
            </a:lvl7pPr>
            <a:lvl8pPr marL="3200284" indent="0">
              <a:buNone/>
              <a:defRPr sz="900"/>
            </a:lvl8pPr>
            <a:lvl9pPr marL="3657468" indent="0">
              <a:buNone/>
              <a:defRPr sz="900"/>
            </a:lvl9pPr>
          </a:lstStyle>
          <a:p>
            <a:pPr lvl="0"/>
            <a:r>
              <a:rPr lang="en-US"/>
              <a:t>Click to edit Master text styles</a:t>
            </a:r>
          </a:p>
        </p:txBody>
      </p:sp>
      <p:sp>
        <p:nvSpPr>
          <p:cNvPr id="5" name="Date Placeholder 4"/>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546289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457200"/>
            <a:ext cx="475488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7022355" y="1676408"/>
            <a:ext cx="396748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184" indent="0">
              <a:buNone/>
              <a:defRPr sz="2800"/>
            </a:lvl2pPr>
            <a:lvl3pPr marL="914368" indent="0">
              <a:buNone/>
              <a:defRPr sz="2400"/>
            </a:lvl3pPr>
            <a:lvl4pPr marL="1371551" indent="0">
              <a:buNone/>
              <a:defRPr sz="2000"/>
            </a:lvl4pPr>
            <a:lvl5pPr marL="1828734" indent="0">
              <a:buNone/>
              <a:defRPr sz="2000"/>
            </a:lvl5pPr>
            <a:lvl6pPr marL="2285918" indent="0">
              <a:buNone/>
              <a:defRPr sz="2000"/>
            </a:lvl6pPr>
            <a:lvl7pPr marL="2743103" indent="0">
              <a:buNone/>
              <a:defRPr sz="2000"/>
            </a:lvl7pPr>
            <a:lvl8pPr marL="3200284" indent="0">
              <a:buNone/>
              <a:defRPr sz="2000"/>
            </a:lvl8pPr>
            <a:lvl9pPr marL="365746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036320" y="1828800"/>
            <a:ext cx="475488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184" indent="0">
              <a:buNone/>
              <a:defRPr sz="1200"/>
            </a:lvl2pPr>
            <a:lvl3pPr marL="914368" indent="0">
              <a:buNone/>
              <a:defRPr sz="1000"/>
            </a:lvl3pPr>
            <a:lvl4pPr marL="1371551" indent="0">
              <a:buNone/>
              <a:defRPr sz="900"/>
            </a:lvl4pPr>
            <a:lvl5pPr marL="1828734" indent="0">
              <a:buNone/>
              <a:defRPr sz="900"/>
            </a:lvl5pPr>
            <a:lvl6pPr marL="2285918" indent="0">
              <a:buNone/>
              <a:defRPr sz="900"/>
            </a:lvl6pPr>
            <a:lvl7pPr marL="2743103" indent="0">
              <a:buNone/>
              <a:defRPr sz="900"/>
            </a:lvl7pPr>
            <a:lvl8pPr marL="3200284" indent="0">
              <a:buNone/>
              <a:defRPr sz="900"/>
            </a:lvl8pPr>
            <a:lvl9pPr marL="3657468" indent="0">
              <a:buNone/>
              <a:defRPr sz="900"/>
            </a:lvl9pPr>
          </a:lstStyle>
          <a:p>
            <a:pPr marL="0" lvl="0" indent="0" algn="ctr" defTabSz="914368"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036455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1" y="3962400"/>
            <a:ext cx="1011428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135948" y="457205"/>
            <a:ext cx="3920116" cy="2940088"/>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368"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184" indent="0">
              <a:buNone/>
              <a:defRPr sz="2800"/>
            </a:lvl2pPr>
            <a:lvl3pPr marL="914368" indent="0">
              <a:buNone/>
              <a:defRPr sz="2400"/>
            </a:lvl3pPr>
            <a:lvl4pPr marL="1371551" indent="0">
              <a:buNone/>
              <a:defRPr sz="2000"/>
            </a:lvl4pPr>
            <a:lvl5pPr marL="1828734" indent="0">
              <a:buNone/>
              <a:defRPr sz="2000"/>
            </a:lvl5pPr>
            <a:lvl6pPr marL="2285918" indent="0">
              <a:buNone/>
              <a:defRPr sz="2000"/>
            </a:lvl6pPr>
            <a:lvl7pPr marL="2743103" indent="0">
              <a:buNone/>
              <a:defRPr sz="2000"/>
            </a:lvl7pPr>
            <a:lvl8pPr marL="3200284" indent="0">
              <a:buNone/>
              <a:defRPr sz="2000"/>
            </a:lvl8pPr>
            <a:lvl9pPr marL="365746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1036321" y="4639235"/>
            <a:ext cx="1011428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184" indent="0">
              <a:buNone/>
              <a:defRPr sz="1200"/>
            </a:lvl2pPr>
            <a:lvl3pPr marL="914368" indent="0">
              <a:buNone/>
              <a:defRPr sz="1000"/>
            </a:lvl3pPr>
            <a:lvl4pPr marL="1371551" indent="0">
              <a:buNone/>
              <a:defRPr sz="900"/>
            </a:lvl4pPr>
            <a:lvl5pPr marL="1828734" indent="0">
              <a:buNone/>
              <a:defRPr sz="900"/>
            </a:lvl5pPr>
            <a:lvl6pPr marL="2285918" indent="0">
              <a:buNone/>
              <a:defRPr sz="900"/>
            </a:lvl6pPr>
            <a:lvl7pPr marL="2743103" indent="0">
              <a:buNone/>
              <a:defRPr sz="900"/>
            </a:lvl7pPr>
            <a:lvl8pPr marL="3200284" indent="0">
              <a:buNone/>
              <a:defRPr sz="900"/>
            </a:lvl8pPr>
            <a:lvl9pPr marL="3657468" indent="0">
              <a:buNone/>
              <a:defRPr sz="900"/>
            </a:lvl9pPr>
          </a:lstStyle>
          <a:p>
            <a:pPr marL="0" lvl="0" indent="0" algn="ctr" defTabSz="914368"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6" name="Footer Placeholder 5"/>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73297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435835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3043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158" y="416864"/>
            <a:ext cx="2587812" cy="5607424"/>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1094320" y="414021"/>
            <a:ext cx="8193119" cy="561026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8869083" y="6356355"/>
            <a:ext cx="2844800" cy="365125"/>
          </a:xfrm>
          <a:prstGeom prst="rect">
            <a:avLst/>
          </a:prstGeom>
        </p:spPr>
        <p:txBody>
          <a:bodyPr/>
          <a:lstStyle/>
          <a:p>
            <a:fld id="{70BA1CFD-BFF0-48BC-9BA5-4974D7A6AB15}" type="datetimeFigureOut">
              <a:rPr lang="en-US" smtClean="0">
                <a:solidFill>
                  <a:srgbClr val="FFFFFF">
                    <a:tint val="75000"/>
                  </a:srgbClr>
                </a:solidFill>
              </a:rPr>
              <a:pPr/>
              <a:t>11/23/2021</a:t>
            </a:fld>
            <a:endParaRPr lang="en-US">
              <a:solidFill>
                <a:srgbClr val="FFFFFF">
                  <a:tint val="75000"/>
                </a:srgbClr>
              </a:solidFill>
            </a:endParaRPr>
          </a:p>
        </p:txBody>
      </p:sp>
      <p:sp>
        <p:nvSpPr>
          <p:cNvPr id="5" name="Footer Placeholder 4"/>
          <p:cNvSpPr>
            <a:spLocks noGrp="1"/>
          </p:cNvSpPr>
          <p:nvPr>
            <p:ph type="ftr" sz="quarter" idx="11"/>
          </p:nvPr>
        </p:nvSpPr>
        <p:spPr>
          <a:xfrm>
            <a:off x="472142" y="6356355"/>
            <a:ext cx="3860800" cy="365125"/>
          </a:xfrm>
          <a:prstGeom prst="rect">
            <a:avLst/>
          </a:prstGeom>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a:xfrm>
            <a:off x="5588001" y="6356355"/>
            <a:ext cx="1016000" cy="365125"/>
          </a:xfrm>
          <a:prstGeom prst="rect">
            <a:avLst/>
          </a:prstGeom>
        </p:spPr>
        <p:txBody>
          <a:bodyPr/>
          <a:lstStyle/>
          <a:p>
            <a:fld id="{D12AA694-00EB-4F4B-AABB-6F50FB178914}"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568453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11D31F-6741-8343-A901-95CBB0DAACD0}"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7E8617-0DC0-3F46-B10B-713F60D71B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344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5.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311D31F-6741-8343-A901-95CBB0DAACD0}" type="datetimeFigureOut">
              <a:rPr lang="en-US" smtClean="0">
                <a:solidFill>
                  <a:prstClr val="black">
                    <a:tint val="75000"/>
                  </a:prstClr>
                </a:solidFill>
              </a:rPr>
              <a:pPr defTabSz="457200"/>
              <a:t>11/23/2021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A7E8617-0DC0-3F46-B10B-713F60D71B5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8084551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6CAB6E-923F-4889-8DB8-DB06C034960D}"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4E7F6-BC27-4EF9-8E02-629183A716C6}" type="slidenum">
              <a:rPr lang="en-US" smtClean="0"/>
              <a:t>‹#›</a:t>
            </a:fld>
            <a:endParaRPr lang="en-US"/>
          </a:p>
        </p:txBody>
      </p:sp>
    </p:spTree>
    <p:extLst>
      <p:ext uri="{BB962C8B-B14F-4D97-AF65-F5344CB8AC3E}">
        <p14:creationId xmlns:p14="http://schemas.microsoft.com/office/powerpoint/2010/main" val="308971412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0BA1CFD-BFF0-48BC-9BA5-4974D7A6AB15}" type="datetimeFigureOut">
              <a:rPr lang="en-US" smtClean="0"/>
              <a:t>11/23/2021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12AA694-00EB-4F4B-AABB-6F50FB178914}" type="slidenum">
              <a:rPr lang="en-US" smtClean="0"/>
              <a:t>‹#›</a:t>
            </a:fld>
            <a:endParaRPr lang="en-US"/>
          </a:p>
        </p:txBody>
      </p:sp>
    </p:spTree>
    <p:extLst>
      <p:ext uri="{BB962C8B-B14F-4D97-AF65-F5344CB8AC3E}">
        <p14:creationId xmlns:p14="http://schemas.microsoft.com/office/powerpoint/2010/main" val="88343389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12192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39285" y="107577"/>
            <a:ext cx="10109201" cy="1653988"/>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1039285" y="1882588"/>
            <a:ext cx="10109201" cy="3953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69083" y="6356353"/>
            <a:ext cx="2844800" cy="365125"/>
          </a:xfrm>
          <a:prstGeom prst="rect">
            <a:avLst/>
          </a:prstGeom>
        </p:spPr>
        <p:txBody>
          <a:bodyPr vert="horz" lIns="91440" tIns="45720" rIns="91440" bIns="45720" rtlCol="0" anchor="ctr"/>
          <a:lstStyle>
            <a:lvl1pPr algn="r">
              <a:defRPr sz="825">
                <a:solidFill>
                  <a:schemeClr val="tx1">
                    <a:tint val="75000"/>
                  </a:schemeClr>
                </a:solidFill>
                <a:effectLst>
                  <a:outerShdw blurRad="101600" dist="63500" dir="2700000" algn="tl" rotWithShape="0">
                    <a:prstClr val="black">
                      <a:alpha val="75000"/>
                    </a:prstClr>
                  </a:outerShdw>
                </a:effectLst>
              </a:defRPr>
            </a:lvl1pPr>
          </a:lstStyle>
          <a:p>
            <a:pPr defTabSz="685800"/>
            <a:fld id="{70BA1CFD-BFF0-48BC-9BA5-4974D7A6AB15}" type="datetimeFigureOut">
              <a:rPr lang="en-US" smtClean="0">
                <a:solidFill>
                  <a:srgbClr val="FFFFFF">
                    <a:tint val="75000"/>
                  </a:srgbClr>
                </a:solidFill>
              </a:rPr>
              <a:pPr defTabSz="685800"/>
              <a:t>11/23/2021</a:t>
            </a:fld>
            <a:endParaRPr lang="en-US">
              <a:solidFill>
                <a:srgbClr val="FFFFFF">
                  <a:tint val="75000"/>
                </a:srgbClr>
              </a:solidFill>
            </a:endParaRPr>
          </a:p>
        </p:txBody>
      </p:sp>
      <p:sp>
        <p:nvSpPr>
          <p:cNvPr id="5" name="Footer Placeholder 4"/>
          <p:cNvSpPr>
            <a:spLocks noGrp="1"/>
          </p:cNvSpPr>
          <p:nvPr>
            <p:ph type="ftr" sz="quarter" idx="3"/>
          </p:nvPr>
        </p:nvSpPr>
        <p:spPr>
          <a:xfrm>
            <a:off x="472141" y="6356353"/>
            <a:ext cx="3860800" cy="365125"/>
          </a:xfrm>
          <a:prstGeom prst="rect">
            <a:avLst/>
          </a:prstGeom>
        </p:spPr>
        <p:txBody>
          <a:bodyPr vert="horz" lIns="91440" tIns="45720" rIns="91440" bIns="45720" rtlCol="0" anchor="ctr"/>
          <a:lstStyle>
            <a:lvl1pPr algn="l">
              <a:defRPr sz="825">
                <a:solidFill>
                  <a:schemeClr val="tx1">
                    <a:tint val="75000"/>
                  </a:schemeClr>
                </a:solidFill>
                <a:effectLst>
                  <a:outerShdw blurRad="101600" dist="63500" dir="2700000" algn="tl" rotWithShape="0">
                    <a:prstClr val="black">
                      <a:alpha val="75000"/>
                    </a:prstClr>
                  </a:outerShdw>
                </a:effectLst>
              </a:defRPr>
            </a:lvl1pPr>
          </a:lstStyle>
          <a:p>
            <a:pPr defTabSz="685800"/>
            <a:endParaRPr lang="en-US">
              <a:solidFill>
                <a:srgbClr val="FFFFFF">
                  <a:tint val="75000"/>
                </a:srgbClr>
              </a:solidFill>
            </a:endParaRPr>
          </a:p>
        </p:txBody>
      </p:sp>
      <p:sp>
        <p:nvSpPr>
          <p:cNvPr id="6" name="Slide Number Placeholder 5"/>
          <p:cNvSpPr>
            <a:spLocks noGrp="1"/>
          </p:cNvSpPr>
          <p:nvPr>
            <p:ph type="sldNum" sz="quarter" idx="4"/>
          </p:nvPr>
        </p:nvSpPr>
        <p:spPr>
          <a:xfrm>
            <a:off x="5588000" y="6356353"/>
            <a:ext cx="1016000" cy="365125"/>
          </a:xfrm>
          <a:prstGeom prst="rect">
            <a:avLst/>
          </a:prstGeom>
        </p:spPr>
        <p:txBody>
          <a:bodyPr vert="horz" lIns="91440" tIns="45720" rIns="91440" bIns="45720" rtlCol="0" anchor="ctr"/>
          <a:lstStyle>
            <a:lvl1pPr algn="ctr">
              <a:defRPr sz="825">
                <a:solidFill>
                  <a:schemeClr val="tx1">
                    <a:tint val="75000"/>
                  </a:schemeClr>
                </a:solidFill>
                <a:effectLst>
                  <a:outerShdw blurRad="101600" dist="63500" dir="2700000" algn="tl" rotWithShape="0">
                    <a:prstClr val="black">
                      <a:alpha val="75000"/>
                    </a:prstClr>
                  </a:outerShdw>
                </a:effectLst>
              </a:defRPr>
            </a:lvl1pPr>
          </a:lstStyle>
          <a:p>
            <a:pPr defTabSz="685800"/>
            <a:fld id="{D12AA694-00EB-4F4B-AABB-6F50FB178914}" type="slidenum">
              <a:rPr lang="en-US" smtClean="0">
                <a:solidFill>
                  <a:srgbClr val="FFFFFF">
                    <a:tint val="75000"/>
                  </a:srgbClr>
                </a:solidFill>
              </a:rPr>
              <a:pPr defTabSz="685800"/>
              <a:t>‹#›</a:t>
            </a:fld>
            <a:endParaRPr lang="en-US">
              <a:solidFill>
                <a:srgbClr val="FFFFFF">
                  <a:tint val="75000"/>
                </a:srgbClr>
              </a:solidFill>
            </a:endParaRPr>
          </a:p>
        </p:txBody>
      </p:sp>
    </p:spTree>
    <p:extLst>
      <p:ext uri="{BB962C8B-B14F-4D97-AF65-F5344CB8AC3E}">
        <p14:creationId xmlns:p14="http://schemas.microsoft.com/office/powerpoint/2010/main" val="1619582340"/>
      </p:ext>
    </p:extLst>
  </p:cSld>
  <p:clrMap bg1="dk1" tx1="lt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defTabSz="685800" rtl="0" eaLnBrk="1" latinLnBrk="0" hangingPunct="1">
        <a:spcBef>
          <a:spcPct val="0"/>
        </a:spcBef>
        <a:buNone/>
        <a:defRPr sz="42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302419" indent="-302419" algn="l" defTabSz="685800" rtl="0" eaLnBrk="1" latinLnBrk="0" hangingPunct="1">
        <a:spcBef>
          <a:spcPts val="15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604838" indent="-302419" algn="l" defTabSz="685800" rtl="0" eaLnBrk="1" latinLnBrk="0" hangingPunct="1">
        <a:spcBef>
          <a:spcPts val="450"/>
        </a:spcBef>
        <a:buFontTx/>
        <a:buBlip>
          <a:blip r:embed="rId15"/>
        </a:buBlip>
        <a:defRPr sz="165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857250" indent="-252413" algn="l" defTabSz="685800" rtl="0" eaLnBrk="1" latinLnBrk="0" hangingPunct="1">
        <a:spcBef>
          <a:spcPts val="450"/>
        </a:spcBef>
        <a:buFontTx/>
        <a:buBlip>
          <a:blip r:embed="rId15"/>
        </a:buBlip>
        <a:defRPr sz="15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119188" indent="-261938" algn="l" defTabSz="685800" rtl="0" eaLnBrk="1" latinLnBrk="0" hangingPunct="1">
        <a:spcBef>
          <a:spcPts val="450"/>
        </a:spcBef>
        <a:buFontTx/>
        <a:buBlip>
          <a:blip r:embed="rId15"/>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371600" indent="-252413" algn="l" defTabSz="685800" rtl="0" eaLnBrk="1" latinLnBrk="0" hangingPunct="1">
        <a:spcBef>
          <a:spcPts val="450"/>
        </a:spcBef>
        <a:buFontTx/>
        <a:buBlip>
          <a:blip r:embed="rId15"/>
        </a:buBlip>
        <a:defRPr sz="135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1629966" indent="-258366" algn="l" defTabSz="685800" rtl="0" eaLnBrk="1" latinLnBrk="0" hangingPunct="1">
        <a:spcBef>
          <a:spcPct val="20000"/>
        </a:spcBef>
        <a:buFontTx/>
        <a:buBlip>
          <a:blip r:embed="rId15"/>
        </a:buBlip>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1887141" indent="-258366" algn="l" defTabSz="685800" rtl="0" eaLnBrk="1" latinLnBrk="0" hangingPunct="1">
        <a:spcBef>
          <a:spcPct val="20000"/>
        </a:spcBef>
        <a:buFontTx/>
        <a:buBlip>
          <a:blip r:embed="rId15"/>
        </a:buBlip>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45506" indent="-258366" algn="l" defTabSz="685800" rtl="0" eaLnBrk="1" latinLnBrk="0" hangingPunct="1">
        <a:spcBef>
          <a:spcPct val="20000"/>
        </a:spcBef>
        <a:buFontTx/>
        <a:buBlip>
          <a:blip r:embed="rId15"/>
        </a:buBlip>
        <a:defRPr lang="en-US" sz="135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403872" indent="-258366" algn="l" defTabSz="685800" rtl="0" eaLnBrk="1" latinLnBrk="0" hangingPunct="1">
        <a:spcBef>
          <a:spcPct val="20000"/>
        </a:spcBef>
        <a:buFontTx/>
        <a:buBlip>
          <a:blip r:embed="rId15"/>
        </a:buBlip>
        <a:defRPr lang="en-US" sz="135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12192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39284" y="107577"/>
            <a:ext cx="10109201" cy="1653988"/>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1039284" y="1882588"/>
            <a:ext cx="10109201" cy="3953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869083" y="6356351"/>
            <a:ext cx="28448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11/23/2021</a:t>
            </a:fld>
            <a:endParaRPr lang="en-US"/>
          </a:p>
        </p:txBody>
      </p:sp>
      <p:sp>
        <p:nvSpPr>
          <p:cNvPr id="5" name="Footer Placeholder 4"/>
          <p:cNvSpPr>
            <a:spLocks noGrp="1"/>
          </p:cNvSpPr>
          <p:nvPr>
            <p:ph type="ftr" sz="quarter" idx="3"/>
          </p:nvPr>
        </p:nvSpPr>
        <p:spPr>
          <a:xfrm>
            <a:off x="472141" y="6356351"/>
            <a:ext cx="38608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5588000" y="6356351"/>
            <a:ext cx="1016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extLst>
      <p:ext uri="{BB962C8B-B14F-4D97-AF65-F5344CB8AC3E}">
        <p14:creationId xmlns:p14="http://schemas.microsoft.com/office/powerpoint/2010/main" val="2773542466"/>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B718E-C485-4A57-986E-913F0CF9B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4536E9-00C2-4D92-B2F7-A7DD3337E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75C8A-54B9-4B4C-B93C-027D0A341D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87EC9-2753-4A47-8999-24A922D24F8B}" type="datetimeFigureOut">
              <a:rPr lang="en-US" smtClean="0"/>
              <a:t>11/23/2021</a:t>
            </a:fld>
            <a:endParaRPr lang="en-US"/>
          </a:p>
        </p:txBody>
      </p:sp>
      <p:sp>
        <p:nvSpPr>
          <p:cNvPr id="5" name="Footer Placeholder 4">
            <a:extLst>
              <a:ext uri="{FF2B5EF4-FFF2-40B4-BE49-F238E27FC236}">
                <a16:creationId xmlns:a16="http://schemas.microsoft.com/office/drawing/2014/main" id="{586663B1-DB3E-4316-BA7A-E37E6E721C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D66BE4-C0BC-4F5B-BD08-24C67F30E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82FF77-C455-4BC1-918F-BF24E4DFF7CC}" type="slidenum">
              <a:rPr lang="en-US" smtClean="0"/>
              <a:t>‹#›</a:t>
            </a:fld>
            <a:endParaRPr lang="en-US"/>
          </a:p>
        </p:txBody>
      </p:sp>
    </p:spTree>
    <p:extLst>
      <p:ext uri="{BB962C8B-B14F-4D97-AF65-F5344CB8AC3E}">
        <p14:creationId xmlns:p14="http://schemas.microsoft.com/office/powerpoint/2010/main" val="268633730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12192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39286" y="107579"/>
            <a:ext cx="10109201" cy="1653988"/>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1039286" y="1882588"/>
            <a:ext cx="10109201" cy="3953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9" name="Picture 8" descr="Icon&#10;&#10;Description automatically generated">
            <a:extLst>
              <a:ext uri="{FF2B5EF4-FFF2-40B4-BE49-F238E27FC236}">
                <a16:creationId xmlns:a16="http://schemas.microsoft.com/office/drawing/2014/main" id="{ACA6D18E-40E8-4764-BB5E-ADAEEB56208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956655" y="5572815"/>
            <a:ext cx="1140417" cy="1140417"/>
          </a:xfrm>
          <a:prstGeom prst="rect">
            <a:avLst/>
          </a:prstGeom>
        </p:spPr>
      </p:pic>
    </p:spTree>
    <p:extLst>
      <p:ext uri="{BB962C8B-B14F-4D97-AF65-F5344CB8AC3E}">
        <p14:creationId xmlns:p14="http://schemas.microsoft.com/office/powerpoint/2010/main" val="821246909"/>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defTabSz="914368" rtl="0" eaLnBrk="1" latinLnBrk="0" hangingPunct="1">
        <a:spcBef>
          <a:spcPct val="0"/>
        </a:spcBef>
        <a:buNone/>
        <a:defRPr sz="5599"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11" indent="-403211" algn="l" defTabSz="914368" rtl="0" eaLnBrk="1" latinLnBrk="0" hangingPunct="1">
        <a:spcBef>
          <a:spcPts val="2000"/>
        </a:spcBef>
        <a:buFontTx/>
        <a:buBlip>
          <a:blip r:embed="rId16"/>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22" indent="-403211" algn="l" defTabSz="914368" rtl="0" eaLnBrk="1" latinLnBrk="0" hangingPunct="1">
        <a:spcBef>
          <a:spcPts val="600"/>
        </a:spcBef>
        <a:buFontTx/>
        <a:buBlip>
          <a:blip r:embed="rId16"/>
        </a:buBlip>
        <a:defRPr sz="2201"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2959" indent="-336538" algn="l" defTabSz="914368" rtl="0" eaLnBrk="1" latinLnBrk="0" hangingPunct="1">
        <a:spcBef>
          <a:spcPts val="600"/>
        </a:spcBef>
        <a:buFontTx/>
        <a:buBlip>
          <a:blip r:embed="rId16"/>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196" indent="-349237" algn="l" defTabSz="914368" rtl="0" eaLnBrk="1" latinLnBrk="0" hangingPunct="1">
        <a:spcBef>
          <a:spcPts val="600"/>
        </a:spcBef>
        <a:buFontTx/>
        <a:buBlip>
          <a:blip r:embed="rId1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734" indent="-336538" algn="l" defTabSz="914368" rtl="0" eaLnBrk="1" latinLnBrk="0" hangingPunct="1">
        <a:spcBef>
          <a:spcPts val="600"/>
        </a:spcBef>
        <a:buFontTx/>
        <a:buBlip>
          <a:blip r:embed="rId16"/>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11" indent="-344476" algn="l" defTabSz="914368" rtl="0" eaLnBrk="1" latinLnBrk="0" hangingPunct="1">
        <a:spcBef>
          <a:spcPct val="20000"/>
        </a:spcBef>
        <a:buFontTx/>
        <a:buBlip>
          <a:blip r:embed="rId1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098" indent="-344476" algn="l" defTabSz="914368" rtl="0" eaLnBrk="1" latinLnBrk="0" hangingPunct="1">
        <a:spcBef>
          <a:spcPct val="20000"/>
        </a:spcBef>
        <a:buFontTx/>
        <a:buBlip>
          <a:blip r:embed="rId1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571" indent="-344476" algn="l" defTabSz="914368" rtl="0" eaLnBrk="1" latinLnBrk="0" hangingPunct="1">
        <a:spcBef>
          <a:spcPct val="20000"/>
        </a:spcBef>
        <a:buFontTx/>
        <a:buBlip>
          <a:blip r:embed="rId16"/>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046" indent="-344476" algn="l" defTabSz="914368" rtl="0" eaLnBrk="1" latinLnBrk="0" hangingPunct="1">
        <a:spcBef>
          <a:spcPct val="20000"/>
        </a:spcBef>
        <a:buFontTx/>
        <a:buBlip>
          <a:blip r:embed="rId16"/>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368" rtl="0" eaLnBrk="1" latinLnBrk="0" hangingPunct="1">
        <a:defRPr sz="1800" kern="1200">
          <a:solidFill>
            <a:schemeClr val="tx1"/>
          </a:solidFill>
          <a:latin typeface="+mn-lt"/>
          <a:ea typeface="+mn-ea"/>
          <a:cs typeface="+mn-cs"/>
        </a:defRPr>
      </a:lvl1pPr>
      <a:lvl2pPr marL="457184" algn="l" defTabSz="914368" rtl="0" eaLnBrk="1" latinLnBrk="0" hangingPunct="1">
        <a:defRPr sz="1800" kern="1200">
          <a:solidFill>
            <a:schemeClr val="tx1"/>
          </a:solidFill>
          <a:latin typeface="+mn-lt"/>
          <a:ea typeface="+mn-ea"/>
          <a:cs typeface="+mn-cs"/>
        </a:defRPr>
      </a:lvl2pPr>
      <a:lvl3pPr marL="914368" algn="l" defTabSz="914368" rtl="0" eaLnBrk="1" latinLnBrk="0" hangingPunct="1">
        <a:defRPr sz="1800" kern="1200">
          <a:solidFill>
            <a:schemeClr val="tx1"/>
          </a:solidFill>
          <a:latin typeface="+mn-lt"/>
          <a:ea typeface="+mn-ea"/>
          <a:cs typeface="+mn-cs"/>
        </a:defRPr>
      </a:lvl3pPr>
      <a:lvl4pPr marL="1371551" algn="l" defTabSz="914368" rtl="0" eaLnBrk="1" latinLnBrk="0" hangingPunct="1">
        <a:defRPr sz="1800" kern="1200">
          <a:solidFill>
            <a:schemeClr val="tx1"/>
          </a:solidFill>
          <a:latin typeface="+mn-lt"/>
          <a:ea typeface="+mn-ea"/>
          <a:cs typeface="+mn-cs"/>
        </a:defRPr>
      </a:lvl4pPr>
      <a:lvl5pPr marL="1828734" algn="l" defTabSz="914368" rtl="0" eaLnBrk="1" latinLnBrk="0" hangingPunct="1">
        <a:defRPr sz="1800" kern="1200">
          <a:solidFill>
            <a:schemeClr val="tx1"/>
          </a:solidFill>
          <a:latin typeface="+mn-lt"/>
          <a:ea typeface="+mn-ea"/>
          <a:cs typeface="+mn-cs"/>
        </a:defRPr>
      </a:lvl5pPr>
      <a:lvl6pPr marL="2285918" algn="l" defTabSz="914368" rtl="0" eaLnBrk="1" latinLnBrk="0" hangingPunct="1">
        <a:defRPr sz="1800" kern="1200">
          <a:solidFill>
            <a:schemeClr val="tx1"/>
          </a:solidFill>
          <a:latin typeface="+mn-lt"/>
          <a:ea typeface="+mn-ea"/>
          <a:cs typeface="+mn-cs"/>
        </a:defRPr>
      </a:lvl6pPr>
      <a:lvl7pPr marL="2743103" algn="l" defTabSz="914368" rtl="0" eaLnBrk="1" latinLnBrk="0" hangingPunct="1">
        <a:defRPr sz="1800" kern="1200">
          <a:solidFill>
            <a:schemeClr val="tx1"/>
          </a:solidFill>
          <a:latin typeface="+mn-lt"/>
          <a:ea typeface="+mn-ea"/>
          <a:cs typeface="+mn-cs"/>
        </a:defRPr>
      </a:lvl7pPr>
      <a:lvl8pPr marL="3200284" algn="l" defTabSz="914368" rtl="0" eaLnBrk="1" latinLnBrk="0" hangingPunct="1">
        <a:defRPr sz="1800" kern="1200">
          <a:solidFill>
            <a:schemeClr val="tx1"/>
          </a:solidFill>
          <a:latin typeface="+mn-lt"/>
          <a:ea typeface="+mn-ea"/>
          <a:cs typeface="+mn-cs"/>
        </a:defRPr>
      </a:lvl8pPr>
      <a:lvl9pPr marL="3657468" algn="l" defTabSz="91436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gif"/><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4000" b="-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9D57-42F3-4A00-BC9A-82D8FB2C3953}"/>
              </a:ext>
            </a:extLst>
          </p:cNvPr>
          <p:cNvSpPr>
            <a:spLocks noGrp="1"/>
          </p:cNvSpPr>
          <p:nvPr>
            <p:ph type="title"/>
          </p:nvPr>
        </p:nvSpPr>
        <p:spPr>
          <a:xfrm>
            <a:off x="135218" y="557029"/>
            <a:ext cx="12056782" cy="1653988"/>
          </a:xfrm>
        </p:spPr>
        <p:txBody>
          <a:bodyPr/>
          <a:lstStyle/>
          <a:p>
            <a:r>
              <a:rPr lang="en-US" sz="7200" dirty="0">
                <a:solidFill>
                  <a:schemeClr val="bg1"/>
                </a:solidFill>
                <a:effectLst/>
              </a:rPr>
              <a:t>Kinematic Equations</a:t>
            </a:r>
          </a:p>
        </p:txBody>
      </p:sp>
      <p:sp>
        <p:nvSpPr>
          <p:cNvPr id="3" name="Content Placeholder 2">
            <a:extLst>
              <a:ext uri="{FF2B5EF4-FFF2-40B4-BE49-F238E27FC236}">
                <a16:creationId xmlns:a16="http://schemas.microsoft.com/office/drawing/2014/main" id="{399FCC03-F723-49C4-AA13-5198A09BE9C5}"/>
              </a:ext>
            </a:extLst>
          </p:cNvPr>
          <p:cNvSpPr>
            <a:spLocks noGrp="1"/>
          </p:cNvSpPr>
          <p:nvPr>
            <p:ph idx="1"/>
          </p:nvPr>
        </p:nvSpPr>
        <p:spPr>
          <a:xfrm>
            <a:off x="868804" y="2053069"/>
            <a:ext cx="10109201" cy="3953436"/>
          </a:xfrm>
        </p:spPr>
        <p:txBody>
          <a:bodyPr>
            <a:normAutofit lnSpcReduction="10000"/>
          </a:bodyPr>
          <a:lstStyle/>
          <a:p>
            <a:r>
              <a:rPr lang="en-US" sz="2800" dirty="0">
                <a:solidFill>
                  <a:schemeClr val="bg1"/>
                </a:solidFill>
                <a:effectLst/>
              </a:rPr>
              <a:t>In this PPT you will find:</a:t>
            </a:r>
          </a:p>
          <a:p>
            <a:pPr lvl="1"/>
            <a:r>
              <a:rPr lang="en-US" sz="2400" dirty="0">
                <a:solidFill>
                  <a:schemeClr val="bg1"/>
                </a:solidFill>
                <a:effectLst/>
              </a:rPr>
              <a:t>A Do-NOW that will review what students learned from our PPT on Motion Graphs</a:t>
            </a:r>
          </a:p>
          <a:p>
            <a:pPr lvl="1"/>
            <a:r>
              <a:rPr lang="en-US" sz="2400" dirty="0">
                <a:solidFill>
                  <a:schemeClr val="bg1"/>
                </a:solidFill>
                <a:effectLst/>
              </a:rPr>
              <a:t>The solution to this Do-Now organized as a full group share out</a:t>
            </a:r>
          </a:p>
          <a:p>
            <a:pPr lvl="1"/>
            <a:r>
              <a:rPr lang="en-US" sz="2400" dirty="0">
                <a:solidFill>
                  <a:schemeClr val="bg1"/>
                </a:solidFill>
                <a:effectLst/>
              </a:rPr>
              <a:t>Learning Objectives</a:t>
            </a:r>
          </a:p>
          <a:p>
            <a:pPr lvl="1"/>
            <a:r>
              <a:rPr lang="en-US" sz="2400" dirty="0">
                <a:solidFill>
                  <a:schemeClr val="bg1"/>
                </a:solidFill>
                <a:effectLst/>
              </a:rPr>
              <a:t>A walkthrough of solving ONE Dimensional Kinematic Equations</a:t>
            </a:r>
          </a:p>
          <a:p>
            <a:pPr lvl="1"/>
            <a:r>
              <a:rPr lang="en-US" sz="2400" dirty="0">
                <a:solidFill>
                  <a:schemeClr val="bg1"/>
                </a:solidFill>
                <a:effectLst/>
              </a:rPr>
              <a:t>A Guided Practice Activity that practices solving 1D Kinematic Equations</a:t>
            </a:r>
          </a:p>
          <a:p>
            <a:pPr lvl="1"/>
            <a:r>
              <a:rPr lang="en-US" sz="2400" dirty="0">
                <a:solidFill>
                  <a:schemeClr val="bg1"/>
                </a:solidFill>
                <a:effectLst/>
              </a:rPr>
              <a:t>An Exit Ticket that is designed to assess their grasp on the learning targets presented in the PPT</a:t>
            </a:r>
          </a:p>
        </p:txBody>
      </p:sp>
    </p:spTree>
    <p:extLst>
      <p:ext uri="{BB962C8B-B14F-4D97-AF65-F5344CB8AC3E}">
        <p14:creationId xmlns:p14="http://schemas.microsoft.com/office/powerpoint/2010/main" val="3343439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208500"/>
            <a:ext cx="12687300" cy="1653988"/>
          </a:xfrm>
        </p:spPr>
        <p:txBody>
          <a:bodyPr/>
          <a:lstStyle/>
          <a:p>
            <a:r>
              <a:rPr lang="en-US" sz="6000" dirty="0"/>
              <a:t>What did we say about this graph in today’s Do-Now??????????????????????</a:t>
            </a:r>
          </a:p>
        </p:txBody>
      </p:sp>
      <p:pic>
        <p:nvPicPr>
          <p:cNvPr id="4" name="Picture 3" descr="Screen Shot 2015-09-08 at 12.26.40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6600" y="1862488"/>
            <a:ext cx="8166100" cy="4356100"/>
          </a:xfrm>
          <a:prstGeom prst="rect">
            <a:avLst/>
          </a:prstGeom>
        </p:spPr>
      </p:pic>
    </p:spTree>
    <p:extLst>
      <p:ext uri="{BB962C8B-B14F-4D97-AF65-F5344CB8AC3E}">
        <p14:creationId xmlns:p14="http://schemas.microsoft.com/office/powerpoint/2010/main" val="402606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463" y="-133393"/>
            <a:ext cx="7581901" cy="1653988"/>
          </a:xfrm>
        </p:spPr>
        <p:txBody>
          <a:bodyPr/>
          <a:lstStyle/>
          <a:p>
            <a:r>
              <a:rPr lang="en-US" sz="3200" dirty="0"/>
              <a:t>This object is speeding up by the same amount EACH 0.1 second!</a:t>
            </a:r>
            <a:br>
              <a:rPr lang="en-US" sz="3200" dirty="0"/>
            </a:br>
            <a:r>
              <a:rPr lang="en-US" sz="3200" dirty="0"/>
              <a:t>It’s acceleration is </a:t>
            </a:r>
            <a:r>
              <a:rPr lang="en-US" sz="3600" dirty="0">
                <a:solidFill>
                  <a:srgbClr val="FFFF00"/>
                </a:solidFill>
              </a:rPr>
              <a:t>CONSTANT!!</a:t>
            </a:r>
          </a:p>
        </p:txBody>
      </p:sp>
      <p:pic>
        <p:nvPicPr>
          <p:cNvPr id="4" name="Picture 3" descr="Screen Shot 2015-09-08 at 12.26.40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6600" y="1575882"/>
            <a:ext cx="8166100" cy="4356100"/>
          </a:xfrm>
          <a:prstGeom prst="rect">
            <a:avLst/>
          </a:prstGeom>
        </p:spPr>
      </p:pic>
    </p:spTree>
    <p:extLst>
      <p:ext uri="{BB962C8B-B14F-4D97-AF65-F5344CB8AC3E}">
        <p14:creationId xmlns:p14="http://schemas.microsoft.com/office/powerpoint/2010/main" val="195241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9815" y="131141"/>
            <a:ext cx="7581901" cy="1653988"/>
          </a:xfrm>
        </p:spPr>
        <p:txBody>
          <a:bodyPr/>
          <a:lstStyle/>
          <a:p>
            <a:r>
              <a:rPr lang="en-US" sz="3200" dirty="0"/>
              <a:t>It’s increasing by 100 m/s every 0.1 second!</a:t>
            </a:r>
          </a:p>
        </p:txBody>
      </p:sp>
      <p:pic>
        <p:nvPicPr>
          <p:cNvPr id="4" name="Picture 3" descr="Screen Shot 2015-09-08 at 12.26.40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06600" y="1575882"/>
            <a:ext cx="8166100" cy="4356100"/>
          </a:xfrm>
          <a:prstGeom prst="rect">
            <a:avLst/>
          </a:prstGeom>
        </p:spPr>
      </p:pic>
    </p:spTree>
    <p:extLst>
      <p:ext uri="{BB962C8B-B14F-4D97-AF65-F5344CB8AC3E}">
        <p14:creationId xmlns:p14="http://schemas.microsoft.com/office/powerpoint/2010/main" val="762202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263" y="760961"/>
            <a:ext cx="5250826" cy="3953436"/>
          </a:xfrm>
        </p:spPr>
        <p:txBody>
          <a:bodyPr>
            <a:noAutofit/>
          </a:bodyPr>
          <a:lstStyle/>
          <a:p>
            <a:r>
              <a:rPr lang="en-US" sz="3600" dirty="0"/>
              <a:t>You can figure out WHERE something is, how FAST or SLOW it was going, and how LONG it took for it to do either of the previous variables IF and only IF the acceleration is constant</a:t>
            </a:r>
          </a:p>
        </p:txBody>
      </p:sp>
      <p:pic>
        <p:nvPicPr>
          <p:cNvPr id="4" name="Picture 3"/>
          <p:cNvPicPr>
            <a:picLocks noChangeAspect="1"/>
          </p:cNvPicPr>
          <p:nvPr/>
        </p:nvPicPr>
        <p:blipFill>
          <a:blip r:embed="rId2"/>
          <a:stretch>
            <a:fillRect/>
          </a:stretch>
        </p:blipFill>
        <p:spPr>
          <a:xfrm>
            <a:off x="5704864" y="966240"/>
            <a:ext cx="4723837" cy="3542878"/>
          </a:xfrm>
          <a:prstGeom prst="rect">
            <a:avLst/>
          </a:prstGeom>
        </p:spPr>
      </p:pic>
    </p:spTree>
    <p:extLst>
      <p:ext uri="{BB962C8B-B14F-4D97-AF65-F5344CB8AC3E}">
        <p14:creationId xmlns:p14="http://schemas.microsoft.com/office/powerpoint/2010/main" val="2721734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463" y="-573392"/>
            <a:ext cx="7581901" cy="1653988"/>
          </a:xfrm>
        </p:spPr>
        <p:txBody>
          <a:bodyPr/>
          <a:lstStyle/>
          <a:p>
            <a:r>
              <a:rPr lang="en-US" sz="4400" dirty="0"/>
              <a:t>The Kinematic Equations</a:t>
            </a:r>
          </a:p>
        </p:txBody>
      </p:sp>
      <p:sp>
        <p:nvSpPr>
          <p:cNvPr id="3" name="Content Placeholder 2"/>
          <p:cNvSpPr>
            <a:spLocks noGrp="1"/>
          </p:cNvSpPr>
          <p:nvPr>
            <p:ph idx="1"/>
          </p:nvPr>
        </p:nvSpPr>
        <p:spPr>
          <a:xfrm>
            <a:off x="183952" y="737090"/>
            <a:ext cx="6148268" cy="7583949"/>
          </a:xfrm>
        </p:spPr>
        <p:txBody>
          <a:bodyPr>
            <a:noAutofit/>
          </a:bodyPr>
          <a:lstStyle/>
          <a:p>
            <a:r>
              <a:rPr lang="en-US" sz="4000" dirty="0"/>
              <a:t>Kinematic Equations are the </a:t>
            </a:r>
            <a:r>
              <a:rPr lang="en-US" sz="4000" u="sng" dirty="0">
                <a:solidFill>
                  <a:srgbClr val="FFFF00"/>
                </a:solidFill>
              </a:rPr>
              <a:t>algebraic</a:t>
            </a:r>
            <a:r>
              <a:rPr lang="en-US" sz="4000" dirty="0"/>
              <a:t> expressions used to predict </a:t>
            </a:r>
            <a:r>
              <a:rPr lang="en-US" sz="4000" u="sng" dirty="0">
                <a:solidFill>
                  <a:srgbClr val="FFFF00"/>
                </a:solidFill>
              </a:rPr>
              <a:t>unknown</a:t>
            </a:r>
            <a:r>
              <a:rPr lang="en-US" sz="4000" dirty="0"/>
              <a:t> information about an object’s </a:t>
            </a:r>
            <a:r>
              <a:rPr lang="en-US" sz="4000" u="sng" dirty="0">
                <a:solidFill>
                  <a:srgbClr val="FFFF00"/>
                </a:solidFill>
              </a:rPr>
              <a:t>motion</a:t>
            </a:r>
            <a:r>
              <a:rPr lang="en-US" sz="4000" dirty="0"/>
              <a:t>.</a:t>
            </a:r>
          </a:p>
          <a:p>
            <a:r>
              <a:rPr lang="en-US" sz="4000" dirty="0"/>
              <a:t>They can </a:t>
            </a:r>
            <a:r>
              <a:rPr lang="en-US" sz="4000" u="sng" dirty="0">
                <a:solidFill>
                  <a:srgbClr val="FFFF00"/>
                </a:solidFill>
              </a:rPr>
              <a:t>ONLY</a:t>
            </a:r>
            <a:r>
              <a:rPr lang="en-US" sz="4000" dirty="0"/>
              <a:t> be used when the </a:t>
            </a:r>
            <a:r>
              <a:rPr lang="en-US" sz="4000" u="sng" dirty="0">
                <a:solidFill>
                  <a:srgbClr val="FFFF00"/>
                </a:solidFill>
              </a:rPr>
              <a:t>acceleration</a:t>
            </a:r>
            <a:r>
              <a:rPr lang="en-US" sz="4000" dirty="0"/>
              <a:t> of an object is </a:t>
            </a:r>
            <a:r>
              <a:rPr lang="en-US" sz="4000" u="sng" dirty="0">
                <a:solidFill>
                  <a:srgbClr val="FFFF00"/>
                </a:solidFill>
              </a:rPr>
              <a:t>constant</a:t>
            </a:r>
          </a:p>
        </p:txBody>
      </p:sp>
      <p:pic>
        <p:nvPicPr>
          <p:cNvPr id="4" name="Picture 3" descr="Screen Shot 2015-09-08 at 12.47.11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79650" y="737090"/>
            <a:ext cx="5025225" cy="3736074"/>
          </a:xfrm>
          <a:prstGeom prst="rect">
            <a:avLst/>
          </a:prstGeom>
        </p:spPr>
      </p:pic>
    </p:spTree>
    <p:extLst>
      <p:ext uri="{BB962C8B-B14F-4D97-AF65-F5344CB8AC3E}">
        <p14:creationId xmlns:p14="http://schemas.microsoft.com/office/powerpoint/2010/main" val="185339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97202" y="1129150"/>
            <a:ext cx="6691255" cy="4893647"/>
          </a:xfrm>
          <a:prstGeom prst="rect">
            <a:avLst/>
          </a:prstGeom>
          <a:solidFill>
            <a:schemeClr val="bg1"/>
          </a:solidFill>
        </p:spPr>
        <p:txBody>
          <a:bodyPr wrap="none">
            <a:spAutoFit/>
          </a:bodyPr>
          <a:lstStyle/>
          <a:p>
            <a:pPr marL="857250" marR="0" lvl="0" indent="-857250" algn="l" defTabSz="914400" rtl="0" eaLnBrk="1" fontAlgn="auto" latinLnBrk="0" hangingPunct="1">
              <a:lnSpc>
                <a:spcPct val="100000"/>
              </a:lnSpc>
              <a:spcBef>
                <a:spcPts val="0"/>
              </a:spcBef>
              <a:spcAft>
                <a:spcPts val="0"/>
              </a:spcAft>
              <a:buClrTx/>
              <a:buSzTx/>
              <a:buFont typeface="Arial"/>
              <a:buChar char="•"/>
              <a:tabLst/>
              <a:defRPr/>
            </a:pPr>
            <a:r>
              <a:rPr kumimoji="0" lang="en-US" sz="6600" b="1" i="0" u="none" strike="noStrike" kern="1200" cap="none" spc="0" normalizeH="0" baseline="0" noProof="0" dirty="0">
                <a:ln>
                  <a:noFill/>
                </a:ln>
                <a:solidFill>
                  <a:srgbClr val="FFFFFF"/>
                </a:solidFill>
                <a:effectLst/>
                <a:uLnTx/>
                <a:uFillTx/>
                <a:latin typeface="Candara"/>
                <a:ea typeface="+mn-ea"/>
                <a:cs typeface="+mn-cs"/>
              </a:rPr>
              <a:t>ΔX= </a:t>
            </a:r>
            <a:r>
              <a:rPr kumimoji="0" lang="en-US" sz="6600" b="1" i="0" u="none" strike="noStrike" kern="1200" cap="none" spc="0" normalizeH="0" baseline="0" noProof="0" dirty="0" err="1">
                <a:ln>
                  <a:noFill/>
                </a:ln>
                <a:solidFill>
                  <a:srgbClr val="FFFFFF"/>
                </a:solidFill>
                <a:effectLst/>
                <a:uLnTx/>
                <a:uFillTx/>
                <a:latin typeface="Candara"/>
                <a:ea typeface="+mn-ea"/>
                <a:cs typeface="+mn-cs"/>
              </a:rPr>
              <a:t>V</a:t>
            </a:r>
            <a:r>
              <a:rPr kumimoji="0" lang="en-US" sz="6600" b="1" i="0" u="none" strike="noStrike" kern="1200" cap="none" spc="0" normalizeH="0" baseline="-25000" noProof="0" dirty="0" err="1">
                <a:ln>
                  <a:noFill/>
                </a:ln>
                <a:solidFill>
                  <a:srgbClr val="FFFFFF"/>
                </a:solidFill>
                <a:effectLst/>
                <a:uLnTx/>
                <a:uFillTx/>
                <a:latin typeface="Candara"/>
                <a:ea typeface="+mn-ea"/>
                <a:cs typeface="+mn-cs"/>
              </a:rPr>
              <a:t>i</a:t>
            </a:r>
            <a:r>
              <a:rPr kumimoji="0" lang="en-US" sz="6600" b="1" i="0" u="none" strike="noStrike" kern="1200" cap="none" spc="0" normalizeH="0" baseline="0" noProof="0" dirty="0" err="1">
                <a:ln>
                  <a:noFill/>
                </a:ln>
                <a:solidFill>
                  <a:srgbClr val="FFFFFF"/>
                </a:solidFill>
                <a:effectLst/>
                <a:uLnTx/>
                <a:uFillTx/>
                <a:latin typeface="Candara"/>
                <a:ea typeface="+mn-ea"/>
                <a:cs typeface="+mn-cs"/>
              </a:rPr>
              <a:t>t</a:t>
            </a:r>
            <a:r>
              <a:rPr kumimoji="0" lang="en-US" sz="6600" b="1" i="0" u="none" strike="noStrike" kern="1200" cap="none" spc="0" normalizeH="0" baseline="0" noProof="0" dirty="0">
                <a:ln>
                  <a:noFill/>
                </a:ln>
                <a:solidFill>
                  <a:srgbClr val="FFFFFF"/>
                </a:solidFill>
                <a:effectLst/>
                <a:uLnTx/>
                <a:uFillTx/>
                <a:latin typeface="Candara"/>
                <a:ea typeface="+mn-ea"/>
                <a:cs typeface="+mn-cs"/>
              </a:rPr>
              <a:t> + ½at</a:t>
            </a:r>
            <a:r>
              <a:rPr kumimoji="0" lang="en-US" sz="6600" b="1" i="0" u="none" strike="noStrike" kern="1200" cap="none" spc="0" normalizeH="0" baseline="30000" noProof="0" dirty="0">
                <a:ln>
                  <a:noFill/>
                </a:ln>
                <a:solidFill>
                  <a:srgbClr val="FFFFFF"/>
                </a:solidFill>
                <a:effectLst/>
                <a:uLnTx/>
                <a:uFillTx/>
                <a:latin typeface="Candara"/>
                <a:ea typeface="+mn-ea"/>
                <a:cs typeface="+mn-cs"/>
              </a:rPr>
              <a:t>2</a:t>
            </a:r>
          </a:p>
          <a:p>
            <a:pPr marL="857250" marR="0" lvl="0" indent="-857250" algn="l" defTabSz="914400" rtl="0" eaLnBrk="1" fontAlgn="auto" latinLnBrk="0" hangingPunct="1">
              <a:lnSpc>
                <a:spcPct val="100000"/>
              </a:lnSpc>
              <a:spcBef>
                <a:spcPts val="0"/>
              </a:spcBef>
              <a:spcAft>
                <a:spcPts val="0"/>
              </a:spcAft>
              <a:buClrTx/>
              <a:buSzTx/>
              <a:buFont typeface="Arial"/>
              <a:buChar char="•"/>
              <a:tabLst/>
              <a:defRPr/>
            </a:pPr>
            <a:r>
              <a:rPr kumimoji="0" lang="en-US" sz="6600" b="1" i="0" u="none" strike="noStrike" kern="1200" cap="none" spc="0" normalizeH="0" baseline="0" noProof="0" dirty="0">
                <a:ln>
                  <a:noFill/>
                </a:ln>
                <a:solidFill>
                  <a:srgbClr val="FFFFFF"/>
                </a:solidFill>
                <a:effectLst/>
                <a:uLnTx/>
                <a:uFillTx/>
                <a:latin typeface="Candara"/>
                <a:ea typeface="+mn-ea"/>
                <a:cs typeface="+mn-cs"/>
              </a:rPr>
              <a:t>V</a:t>
            </a:r>
            <a:r>
              <a:rPr kumimoji="0" lang="en-US" sz="6600" b="1" i="0" u="none" strike="noStrike" kern="1200" cap="none" spc="0" normalizeH="0" baseline="-25000" noProof="0" dirty="0">
                <a:ln>
                  <a:noFill/>
                </a:ln>
                <a:solidFill>
                  <a:srgbClr val="FFFFFF"/>
                </a:solidFill>
                <a:effectLst/>
                <a:uLnTx/>
                <a:uFillTx/>
                <a:latin typeface="Candara"/>
                <a:ea typeface="+mn-ea"/>
                <a:cs typeface="+mn-cs"/>
              </a:rPr>
              <a:t>f</a:t>
            </a:r>
            <a:r>
              <a:rPr kumimoji="0" lang="en-US" sz="6600" b="1" i="0" u="none" strike="noStrike" kern="1200" cap="none" spc="0" normalizeH="0" baseline="0" noProof="0" dirty="0">
                <a:ln>
                  <a:noFill/>
                </a:ln>
                <a:solidFill>
                  <a:srgbClr val="FFFFFF"/>
                </a:solidFill>
                <a:effectLst/>
                <a:uLnTx/>
                <a:uFillTx/>
                <a:latin typeface="Candara"/>
                <a:ea typeface="+mn-ea"/>
                <a:cs typeface="+mn-cs"/>
              </a:rPr>
              <a:t>= V</a:t>
            </a:r>
            <a:r>
              <a:rPr kumimoji="0" lang="en-US" sz="6600" b="1" i="0" u="none" strike="noStrike" kern="1200" cap="none" spc="0" normalizeH="0" baseline="-25000" noProof="0" dirty="0">
                <a:ln>
                  <a:noFill/>
                </a:ln>
                <a:solidFill>
                  <a:srgbClr val="FFFFFF"/>
                </a:solidFill>
                <a:effectLst/>
                <a:uLnTx/>
                <a:uFillTx/>
                <a:latin typeface="Candara"/>
                <a:ea typeface="+mn-ea"/>
                <a:cs typeface="+mn-cs"/>
              </a:rPr>
              <a:t>i</a:t>
            </a:r>
            <a:r>
              <a:rPr kumimoji="0" lang="en-US" sz="6600" b="1" i="0" u="none" strike="noStrike" kern="1200" cap="none" spc="0" normalizeH="0" baseline="0" noProof="0" dirty="0">
                <a:ln>
                  <a:noFill/>
                </a:ln>
                <a:solidFill>
                  <a:srgbClr val="FFFFFF"/>
                </a:solidFill>
                <a:effectLst/>
                <a:uLnTx/>
                <a:uFillTx/>
                <a:latin typeface="Candara"/>
                <a:ea typeface="+mn-ea"/>
                <a:cs typeface="+mn-cs"/>
              </a:rPr>
              <a:t> + at</a:t>
            </a:r>
          </a:p>
          <a:p>
            <a:pPr marL="857250" marR="0" lvl="0" indent="-857250" algn="l" defTabSz="914400" rtl="0" eaLnBrk="1" fontAlgn="auto" latinLnBrk="0" hangingPunct="1">
              <a:lnSpc>
                <a:spcPct val="100000"/>
              </a:lnSpc>
              <a:spcBef>
                <a:spcPts val="0"/>
              </a:spcBef>
              <a:spcAft>
                <a:spcPts val="0"/>
              </a:spcAft>
              <a:buClrTx/>
              <a:buSzTx/>
              <a:buFont typeface="Arial"/>
              <a:buChar char="•"/>
              <a:tabLst/>
              <a:defRPr/>
            </a:pPr>
            <a:r>
              <a:rPr kumimoji="0" lang="en-US" sz="6600" b="1" i="0" u="none" strike="noStrike" kern="1200" cap="none" spc="0" normalizeH="0" baseline="0" noProof="0" dirty="0">
                <a:ln>
                  <a:noFill/>
                </a:ln>
                <a:solidFill>
                  <a:srgbClr val="FFFFFF"/>
                </a:solidFill>
                <a:effectLst/>
                <a:uLnTx/>
                <a:uFillTx/>
                <a:latin typeface="Candara"/>
                <a:ea typeface="+mn-ea"/>
                <a:cs typeface="+mn-cs"/>
              </a:rPr>
              <a:t>V</a:t>
            </a:r>
            <a:r>
              <a:rPr kumimoji="0" lang="en-US" sz="6600" b="1" i="0" u="none" strike="noStrike" kern="1200" cap="none" spc="0" normalizeH="0" baseline="-25000" noProof="0" dirty="0">
                <a:ln>
                  <a:noFill/>
                </a:ln>
                <a:solidFill>
                  <a:srgbClr val="FFFFFF"/>
                </a:solidFill>
                <a:effectLst/>
                <a:uLnTx/>
                <a:uFillTx/>
                <a:latin typeface="Candara"/>
                <a:ea typeface="+mn-ea"/>
                <a:cs typeface="+mn-cs"/>
              </a:rPr>
              <a:t>f</a:t>
            </a:r>
            <a:r>
              <a:rPr kumimoji="0" lang="en-US" sz="6600" b="1" i="0" u="none" strike="noStrike" kern="1200" cap="none" spc="0" normalizeH="0" baseline="30000" noProof="0" dirty="0">
                <a:ln>
                  <a:noFill/>
                </a:ln>
                <a:solidFill>
                  <a:srgbClr val="FFFFFF"/>
                </a:solidFill>
                <a:effectLst/>
                <a:uLnTx/>
                <a:uFillTx/>
                <a:latin typeface="Candara"/>
                <a:ea typeface="+mn-ea"/>
                <a:cs typeface="+mn-cs"/>
              </a:rPr>
              <a:t>2</a:t>
            </a:r>
            <a:r>
              <a:rPr kumimoji="0" lang="en-US" sz="6600" b="1" i="0" u="none" strike="noStrike" kern="1200" cap="none" spc="0" normalizeH="0" baseline="0" noProof="0" dirty="0">
                <a:ln>
                  <a:noFill/>
                </a:ln>
                <a:solidFill>
                  <a:srgbClr val="FFFFFF"/>
                </a:solidFill>
                <a:effectLst/>
                <a:uLnTx/>
                <a:uFillTx/>
                <a:latin typeface="Candara"/>
                <a:ea typeface="+mn-ea"/>
                <a:cs typeface="+mn-cs"/>
              </a:rPr>
              <a:t>= V</a:t>
            </a:r>
            <a:r>
              <a:rPr kumimoji="0" lang="en-US" sz="6600" b="1" i="0" u="none" strike="noStrike" kern="1200" cap="none" spc="0" normalizeH="0" baseline="-25000" noProof="0" dirty="0">
                <a:ln>
                  <a:noFill/>
                </a:ln>
                <a:solidFill>
                  <a:srgbClr val="FFFFFF"/>
                </a:solidFill>
                <a:effectLst/>
                <a:uLnTx/>
                <a:uFillTx/>
                <a:latin typeface="Candara"/>
                <a:ea typeface="+mn-ea"/>
                <a:cs typeface="+mn-cs"/>
              </a:rPr>
              <a:t>i</a:t>
            </a:r>
            <a:r>
              <a:rPr kumimoji="0" lang="en-US" sz="6600" b="1" i="0" u="none" strike="noStrike" kern="1200" cap="none" spc="0" normalizeH="0" baseline="30000" noProof="0" dirty="0">
                <a:ln>
                  <a:noFill/>
                </a:ln>
                <a:solidFill>
                  <a:srgbClr val="FFFFFF"/>
                </a:solidFill>
                <a:effectLst/>
                <a:uLnTx/>
                <a:uFillTx/>
                <a:latin typeface="Candara"/>
                <a:ea typeface="+mn-ea"/>
                <a:cs typeface="+mn-cs"/>
              </a:rPr>
              <a:t>2</a:t>
            </a:r>
            <a:r>
              <a:rPr kumimoji="0" lang="en-US" sz="6600" b="1" i="0" u="none" strike="noStrike" kern="1200" cap="none" spc="0" normalizeH="0" baseline="0" noProof="0" dirty="0">
                <a:ln>
                  <a:noFill/>
                </a:ln>
                <a:solidFill>
                  <a:srgbClr val="FFFFFF"/>
                </a:solidFill>
                <a:effectLst/>
                <a:uLnTx/>
                <a:uFillTx/>
                <a:latin typeface="Candara"/>
                <a:ea typeface="+mn-ea"/>
                <a:cs typeface="+mn-cs"/>
              </a:rPr>
              <a:t> + 2aΔx</a:t>
            </a:r>
          </a:p>
          <a:p>
            <a:pPr marL="857250" marR="0" lvl="0" indent="-857250" algn="l" defTabSz="914400" rtl="0" eaLnBrk="1" fontAlgn="auto" latinLnBrk="0" hangingPunct="1">
              <a:lnSpc>
                <a:spcPct val="100000"/>
              </a:lnSpc>
              <a:spcBef>
                <a:spcPts val="0"/>
              </a:spcBef>
              <a:spcAft>
                <a:spcPts val="0"/>
              </a:spcAft>
              <a:buClrTx/>
              <a:buSzTx/>
              <a:buFont typeface="Arial"/>
              <a:buChar char="•"/>
              <a:tabLst/>
              <a:defRPr/>
            </a:pPr>
            <a:r>
              <a:rPr kumimoji="0" lang="en-US" sz="6600" b="1" i="0" u="none" strike="noStrike" kern="1200" cap="none" spc="0" normalizeH="0" baseline="0" noProof="0" dirty="0">
                <a:ln>
                  <a:noFill/>
                </a:ln>
                <a:solidFill>
                  <a:srgbClr val="FFFFFF"/>
                </a:solidFill>
                <a:effectLst/>
                <a:uLnTx/>
                <a:uFillTx/>
                <a:latin typeface="Candara"/>
                <a:ea typeface="+mn-ea"/>
                <a:cs typeface="+mn-cs"/>
              </a:rPr>
              <a:t>ΔX = ½(V</a:t>
            </a:r>
            <a:r>
              <a:rPr kumimoji="0" lang="en-US" sz="6600" b="1" i="0" u="none" strike="noStrike" kern="1200" cap="none" spc="0" normalizeH="0" baseline="-25000" noProof="0" dirty="0">
                <a:ln>
                  <a:noFill/>
                </a:ln>
                <a:solidFill>
                  <a:srgbClr val="FFFFFF"/>
                </a:solidFill>
                <a:effectLst/>
                <a:uLnTx/>
                <a:uFillTx/>
                <a:latin typeface="Candara"/>
                <a:ea typeface="+mn-ea"/>
                <a:cs typeface="+mn-cs"/>
              </a:rPr>
              <a:t>i</a:t>
            </a:r>
            <a:r>
              <a:rPr kumimoji="0" lang="en-US" sz="6600" b="1" i="0" u="none" strike="noStrike" kern="1200" cap="none" spc="0" normalizeH="0" baseline="0" noProof="0" dirty="0">
                <a:ln>
                  <a:noFill/>
                </a:ln>
                <a:solidFill>
                  <a:srgbClr val="FFFFFF"/>
                </a:solidFill>
                <a:effectLst/>
                <a:uLnTx/>
                <a:uFillTx/>
                <a:latin typeface="Candara"/>
                <a:ea typeface="+mn-ea"/>
                <a:cs typeface="+mn-cs"/>
              </a:rPr>
              <a:t> + V</a:t>
            </a:r>
            <a:r>
              <a:rPr kumimoji="0" lang="en-US" sz="6600" b="1" i="0" u="none" strike="noStrike" kern="1200" cap="none" spc="0" normalizeH="0" baseline="-25000" noProof="0" dirty="0">
                <a:ln>
                  <a:noFill/>
                </a:ln>
                <a:solidFill>
                  <a:srgbClr val="FFFFFF"/>
                </a:solidFill>
                <a:effectLst/>
                <a:uLnTx/>
                <a:uFillTx/>
                <a:latin typeface="Candara"/>
                <a:ea typeface="+mn-ea"/>
                <a:cs typeface="+mn-cs"/>
              </a:rPr>
              <a:t>f</a:t>
            </a:r>
            <a:r>
              <a:rPr kumimoji="0" lang="en-US" sz="6600" b="1" i="0" u="none" strike="noStrike" kern="1200" cap="none" spc="0" normalizeH="0" baseline="0" noProof="0" dirty="0">
                <a:ln>
                  <a:noFill/>
                </a:ln>
                <a:solidFill>
                  <a:srgbClr val="FFFFFF"/>
                </a:solidFill>
                <a:effectLst/>
                <a:uLnTx/>
                <a:uFillTx/>
                <a:latin typeface="Candara"/>
                <a:ea typeface="+mn-ea"/>
                <a:cs typeface="+mn-cs"/>
              </a:rPr>
              <a:t>)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ndara"/>
                <a:ea typeface="+mn-ea"/>
                <a:cs typeface="+mn-cs"/>
              </a:rPr>
              <a:t>Your new best friends!!!</a:t>
            </a:r>
            <a:endParaRPr kumimoji="0" lang="en-US" sz="4400" b="1" i="0" u="none" strike="noStrike" kern="1200" cap="none" spc="0" normalizeH="0" baseline="0" noProof="0" dirty="0">
              <a:ln>
                <a:noFill/>
              </a:ln>
              <a:solidFill>
                <a:srgbClr val="FFFFFF"/>
              </a:solidFill>
              <a:effectLst/>
              <a:uLnTx/>
              <a:uFillTx/>
              <a:latin typeface="Candara"/>
              <a:ea typeface="+mn-ea"/>
              <a:cs typeface="+mn-cs"/>
            </a:endParaRPr>
          </a:p>
        </p:txBody>
      </p:sp>
      <p:sp>
        <p:nvSpPr>
          <p:cNvPr id="8" name="TextBox 7"/>
          <p:cNvSpPr txBox="1"/>
          <p:nvPr/>
        </p:nvSpPr>
        <p:spPr>
          <a:xfrm>
            <a:off x="502643" y="0"/>
            <a:ext cx="1264185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outerShdw blurRad="38100" dist="38100" dir="2700000" sx="101000" sy="101000" algn="tl">
                    <a:srgbClr val="000000">
                      <a:alpha val="43137"/>
                    </a:srgbClr>
                  </a:outerShdw>
                </a:effectLst>
                <a:uLnTx/>
                <a:uFillTx/>
                <a:latin typeface="Candara"/>
                <a:ea typeface="+mn-ea"/>
                <a:cs typeface="+mn-cs"/>
              </a:rPr>
              <a:t>KINEMATIC EQUATIONS!!!!</a:t>
            </a:r>
          </a:p>
        </p:txBody>
      </p:sp>
    </p:spTree>
    <p:extLst>
      <p:ext uri="{BB962C8B-B14F-4D97-AF65-F5344CB8AC3E}">
        <p14:creationId xmlns:p14="http://schemas.microsoft.com/office/powerpoint/2010/main" val="422649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580" y="-590694"/>
            <a:ext cx="9620860" cy="1653988"/>
          </a:xfrm>
        </p:spPr>
        <p:txBody>
          <a:bodyPr/>
          <a:lstStyle/>
          <a:p>
            <a:r>
              <a:rPr lang="en-US" sz="4800" u="sng" dirty="0"/>
              <a:t>REVIEW (Prior Knowledge)</a:t>
            </a:r>
          </a:p>
        </p:txBody>
      </p:sp>
      <p:sp>
        <p:nvSpPr>
          <p:cNvPr id="3" name="Content Placeholder 2"/>
          <p:cNvSpPr>
            <a:spLocks noGrp="1"/>
          </p:cNvSpPr>
          <p:nvPr>
            <p:ph idx="1"/>
          </p:nvPr>
        </p:nvSpPr>
        <p:spPr>
          <a:xfrm>
            <a:off x="1561123" y="560374"/>
            <a:ext cx="1822157" cy="5293756"/>
          </a:xfrm>
        </p:spPr>
        <p:txBody>
          <a:bodyPr>
            <a:noAutofit/>
          </a:bodyPr>
          <a:lstStyle/>
          <a:p>
            <a:r>
              <a:rPr lang="en-US" sz="4800" dirty="0"/>
              <a:t>ΔX=</a:t>
            </a:r>
          </a:p>
          <a:p>
            <a:r>
              <a:rPr lang="en-US" sz="4800" dirty="0"/>
              <a:t>Vf=</a:t>
            </a:r>
          </a:p>
          <a:p>
            <a:r>
              <a:rPr lang="en-US" sz="4800" dirty="0"/>
              <a:t>Vi=</a:t>
            </a:r>
          </a:p>
          <a:p>
            <a:r>
              <a:rPr lang="en-US" sz="4800" dirty="0"/>
              <a:t>a=</a:t>
            </a:r>
          </a:p>
          <a:p>
            <a:r>
              <a:rPr lang="en-US" sz="4800" dirty="0" err="1"/>
              <a:t>Δt</a:t>
            </a:r>
            <a:r>
              <a:rPr lang="en-US" sz="4800" dirty="0"/>
              <a:t>=</a:t>
            </a:r>
          </a:p>
          <a:p>
            <a:endParaRPr lang="en-US" sz="4800" dirty="0"/>
          </a:p>
          <a:p>
            <a:endParaRPr lang="en-US" sz="4800" dirty="0"/>
          </a:p>
          <a:p>
            <a:endParaRPr lang="en-US" sz="4800" dirty="0"/>
          </a:p>
        </p:txBody>
      </p:sp>
      <p:sp>
        <p:nvSpPr>
          <p:cNvPr id="4" name="TextBox 3"/>
          <p:cNvSpPr txBox="1"/>
          <p:nvPr/>
        </p:nvSpPr>
        <p:spPr>
          <a:xfrm>
            <a:off x="3383280" y="653784"/>
            <a:ext cx="8332324"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Displacement (m, km)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Final Velocity (m/s, km/</a:t>
            </a:r>
            <a:r>
              <a:rPr kumimoji="0" lang="en-US" sz="3200" b="1" i="0" u="sng" strike="noStrike" kern="1200" cap="none" spc="0" normalizeH="0" baseline="0" noProof="0" dirty="0" err="1">
                <a:ln>
                  <a:noFill/>
                </a:ln>
                <a:solidFill>
                  <a:srgbClr val="FF0000"/>
                </a:solidFill>
                <a:effectLst/>
                <a:highlight>
                  <a:srgbClr val="FFFF00"/>
                </a:highlight>
                <a:uLnTx/>
                <a:uFillTx/>
                <a:latin typeface="Candara"/>
                <a:ea typeface="+mn-ea"/>
                <a:cs typeface="+mn-cs"/>
              </a:rPr>
              <a:t>hr</a:t>
            </a: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Initial Velocity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Acceleration (m/s</a:t>
            </a:r>
            <a:r>
              <a:rPr kumimoji="0" lang="en-US" sz="3200" b="1" i="0" u="sng" strike="noStrike" kern="1200" cap="none" spc="0" normalizeH="0" baseline="30000" noProof="0" dirty="0">
                <a:ln>
                  <a:noFill/>
                </a:ln>
                <a:solidFill>
                  <a:srgbClr val="FF0000"/>
                </a:solidFill>
                <a:effectLst/>
                <a:highlight>
                  <a:srgbClr val="FFFF00"/>
                </a:highlight>
                <a:uLnTx/>
                <a:uFillTx/>
                <a:latin typeface="Candara"/>
                <a:ea typeface="+mn-ea"/>
                <a:cs typeface="+mn-cs"/>
              </a:rPr>
              <a:t>2</a:t>
            </a: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Change in time (s, </a:t>
            </a:r>
            <a:r>
              <a:rPr kumimoji="0" lang="en-US" sz="3200" b="1" i="0" u="sng" strike="noStrike" kern="1200" cap="none" spc="0" normalizeH="0" baseline="0" noProof="0" dirty="0" err="1">
                <a:ln>
                  <a:noFill/>
                </a:ln>
                <a:solidFill>
                  <a:srgbClr val="FF0000"/>
                </a:solidFill>
                <a:effectLst/>
                <a:highlight>
                  <a:srgbClr val="FFFF00"/>
                </a:highlight>
                <a:uLnTx/>
                <a:uFillTx/>
                <a:latin typeface="Candara"/>
                <a:ea typeface="+mn-ea"/>
                <a:cs typeface="+mn-cs"/>
              </a:rPr>
              <a:t>hr</a:t>
            </a:r>
            <a:r>
              <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rPr>
              <a:t>, min)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sng" strike="noStrike" kern="1200" cap="none" spc="0" normalizeH="0" baseline="0" noProof="0" dirty="0">
              <a:ln>
                <a:noFill/>
              </a:ln>
              <a:solidFill>
                <a:srgbClr val="FF0000"/>
              </a:solidFill>
              <a:effectLst/>
              <a:highlight>
                <a:srgbClr val="FFFF00"/>
              </a:highligh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highlight>
                <a:srgbClr val="FFFF00"/>
              </a:highlight>
              <a:uLnTx/>
              <a:uFillTx/>
              <a:latin typeface="Candara"/>
              <a:ea typeface="+mn-ea"/>
              <a:cs typeface="+mn-cs"/>
            </a:endParaRPr>
          </a:p>
        </p:txBody>
      </p:sp>
      <p:sp>
        <p:nvSpPr>
          <p:cNvPr id="5" name="Rectangle 4">
            <a:extLst>
              <a:ext uri="{FF2B5EF4-FFF2-40B4-BE49-F238E27FC236}">
                <a16:creationId xmlns:a16="http://schemas.microsoft.com/office/drawing/2014/main" id="{CE6D2B2F-8F93-4501-82ED-B3C964CF8B68}"/>
              </a:ext>
            </a:extLst>
          </p:cNvPr>
          <p:cNvSpPr/>
          <p:nvPr/>
        </p:nvSpPr>
        <p:spPr>
          <a:xfrm>
            <a:off x="8696731" y="2655040"/>
            <a:ext cx="360194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highlight>
                  <a:srgbClr val="FFFF00"/>
                </a:highlight>
                <a:uLnTx/>
                <a:uFillTx/>
                <a:latin typeface="Candara"/>
                <a:ea typeface="+mn-ea"/>
                <a:cs typeface="+mn-cs"/>
              </a:rPr>
              <a:t>Sometimes V</a:t>
            </a:r>
            <a:r>
              <a:rPr kumimoji="0" lang="en-US" sz="2000" b="1" i="0" u="none" strike="noStrike" kern="1200" cap="none" spc="0" normalizeH="0" baseline="-25000" noProof="0" dirty="0">
                <a:ln>
                  <a:noFill/>
                </a:ln>
                <a:solidFill>
                  <a:srgbClr val="FF0000"/>
                </a:solidFill>
                <a:effectLst/>
                <a:highlight>
                  <a:srgbClr val="FFFF00"/>
                </a:highlight>
                <a:uLnTx/>
                <a:uFillTx/>
                <a:latin typeface="Candara"/>
                <a:ea typeface="+mn-ea"/>
                <a:cs typeface="+mn-cs"/>
              </a:rPr>
              <a:t>i</a:t>
            </a:r>
            <a:r>
              <a:rPr kumimoji="0" lang="en-US" sz="2000" b="1" i="0" u="none" strike="noStrike" kern="1200" cap="none" spc="0" normalizeH="0" baseline="0" noProof="0" dirty="0">
                <a:ln>
                  <a:noFill/>
                </a:ln>
                <a:solidFill>
                  <a:srgbClr val="FF0000"/>
                </a:solidFill>
                <a:effectLst/>
                <a:highlight>
                  <a:srgbClr val="FFFF00"/>
                </a:highlight>
                <a:uLnTx/>
                <a:uFillTx/>
                <a:latin typeface="Candara"/>
                <a:ea typeface="+mn-ea"/>
                <a:cs typeface="+mn-cs"/>
              </a:rPr>
              <a:t> is written as V</a:t>
            </a:r>
            <a:r>
              <a:rPr kumimoji="0" lang="en-US" sz="2000" b="1" i="0" u="none" strike="noStrike" kern="1200" cap="none" spc="0" normalizeH="0" baseline="-25000" noProof="0" dirty="0">
                <a:ln>
                  <a:noFill/>
                </a:ln>
                <a:solidFill>
                  <a:srgbClr val="FF0000"/>
                </a:solidFill>
                <a:effectLst/>
                <a:highlight>
                  <a:srgbClr val="FFFF00"/>
                </a:highlight>
                <a:uLnTx/>
                <a:uFillTx/>
                <a:latin typeface="Candara"/>
                <a:ea typeface="+mn-ea"/>
                <a:cs typeface="+mn-cs"/>
              </a:rPr>
              <a:t>o</a:t>
            </a:r>
            <a:endParaRPr kumimoji="0" lang="en-US" sz="2000" b="1" i="0" u="none" strike="noStrike" kern="1200" cap="none" spc="0" normalizeH="0" baseline="0" noProof="0" dirty="0">
              <a:ln>
                <a:noFill/>
              </a:ln>
              <a:solidFill>
                <a:srgbClr val="FF0000"/>
              </a:solidFill>
              <a:effectLst/>
              <a:highlight>
                <a:srgbClr val="FFFF00"/>
              </a:highlight>
              <a:uLnTx/>
              <a:uFillTx/>
              <a:latin typeface="Candara"/>
              <a:ea typeface="+mn-ea"/>
              <a:cs typeface="+mn-cs"/>
            </a:endParaRPr>
          </a:p>
        </p:txBody>
      </p:sp>
    </p:spTree>
    <p:extLst>
      <p:ext uri="{BB962C8B-B14F-4D97-AF65-F5344CB8AC3E}">
        <p14:creationId xmlns:p14="http://schemas.microsoft.com/office/powerpoint/2010/main" val="176069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blinds(horizontal)">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dissolv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 calcmode="lin" valueType="num">
                                      <p:cBhvr additive="base">
                                        <p:cTn id="26"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circle(in)">
                                      <p:cBhvr>
                                        <p:cTn id="32"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542" y="-388763"/>
            <a:ext cx="13727907" cy="1653988"/>
          </a:xfrm>
        </p:spPr>
        <p:txBody>
          <a:bodyPr/>
          <a:lstStyle/>
          <a:p>
            <a:r>
              <a:rPr lang="en-US" sz="4800" u="sng" dirty="0"/>
              <a:t>Solving Problems Using Kinematic Equations</a:t>
            </a:r>
          </a:p>
        </p:txBody>
      </p:sp>
      <p:sp>
        <p:nvSpPr>
          <p:cNvPr id="3" name="Content Placeholder 2"/>
          <p:cNvSpPr>
            <a:spLocks noGrp="1"/>
          </p:cNvSpPr>
          <p:nvPr>
            <p:ph idx="1"/>
          </p:nvPr>
        </p:nvSpPr>
        <p:spPr>
          <a:xfrm>
            <a:off x="137160" y="1054966"/>
            <a:ext cx="12192000" cy="3953436"/>
          </a:xfrm>
        </p:spPr>
        <p:txBody>
          <a:bodyPr>
            <a:noAutofit/>
          </a:bodyPr>
          <a:lstStyle/>
          <a:p>
            <a:r>
              <a:rPr lang="en-US" sz="3200" dirty="0"/>
              <a:t>Find What is </a:t>
            </a:r>
            <a:r>
              <a:rPr lang="en-US" sz="5400" dirty="0">
                <a:solidFill>
                  <a:srgbClr val="FFFF00"/>
                </a:solidFill>
              </a:rPr>
              <a:t>G</a:t>
            </a:r>
            <a:r>
              <a:rPr lang="en-US" sz="3200" dirty="0"/>
              <a:t>iven to you in the problem</a:t>
            </a:r>
          </a:p>
          <a:p>
            <a:r>
              <a:rPr lang="en-US" sz="3200" dirty="0"/>
              <a:t>Find what is </a:t>
            </a:r>
            <a:r>
              <a:rPr lang="en-US" sz="5400" dirty="0">
                <a:solidFill>
                  <a:srgbClr val="FFFF00"/>
                </a:solidFill>
              </a:rPr>
              <a:t>U</a:t>
            </a:r>
            <a:r>
              <a:rPr lang="en-US" sz="3200" dirty="0"/>
              <a:t>nknown</a:t>
            </a:r>
          </a:p>
          <a:p>
            <a:r>
              <a:rPr lang="en-US" sz="3200" dirty="0"/>
              <a:t>Determine which  </a:t>
            </a:r>
            <a:r>
              <a:rPr lang="en-US" sz="5400" dirty="0">
                <a:solidFill>
                  <a:srgbClr val="FFFF00"/>
                </a:solidFill>
              </a:rPr>
              <a:t>E</a:t>
            </a:r>
            <a:r>
              <a:rPr lang="en-US" sz="3200" dirty="0"/>
              <a:t>quation should be used, rearrange if needed</a:t>
            </a:r>
          </a:p>
          <a:p>
            <a:r>
              <a:rPr lang="en-US" sz="4800" dirty="0">
                <a:solidFill>
                  <a:srgbClr val="FFFF00"/>
                </a:solidFill>
              </a:rPr>
              <a:t> S</a:t>
            </a:r>
            <a:r>
              <a:rPr lang="en-US" sz="3200" dirty="0"/>
              <a:t>ubstitute your values into the equations </a:t>
            </a:r>
            <a:r>
              <a:rPr lang="en-US" sz="5400" dirty="0">
                <a:solidFill>
                  <a:srgbClr val="FFFF00"/>
                </a:solidFill>
              </a:rPr>
              <a:t>S</a:t>
            </a:r>
            <a:r>
              <a:rPr lang="en-US" sz="3200" dirty="0"/>
              <a:t>olve</a:t>
            </a:r>
          </a:p>
          <a:p>
            <a:endParaRPr lang="en-US" sz="1800" dirty="0"/>
          </a:p>
        </p:txBody>
      </p:sp>
      <p:sp>
        <p:nvSpPr>
          <p:cNvPr id="4" name="Rectangle 3">
            <a:extLst>
              <a:ext uri="{FF2B5EF4-FFF2-40B4-BE49-F238E27FC236}">
                <a16:creationId xmlns:a16="http://schemas.microsoft.com/office/drawing/2014/main" id="{FBA0E6CB-649D-4B38-AE9E-5D34F62B0905}"/>
              </a:ext>
            </a:extLst>
          </p:cNvPr>
          <p:cNvSpPr/>
          <p:nvPr/>
        </p:nvSpPr>
        <p:spPr>
          <a:xfrm rot="21003967">
            <a:off x="8144449" y="1323324"/>
            <a:ext cx="428836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highlight>
                  <a:srgbClr val="FFFF00"/>
                </a:highlight>
                <a:uLnTx/>
                <a:uFillTx/>
                <a:latin typeface="Candara"/>
                <a:ea typeface="+mn-ea"/>
                <a:cs typeface="+mn-cs"/>
              </a:rPr>
              <a:t>Don</a:t>
            </a:r>
            <a:r>
              <a:rPr kumimoji="0" lang="fr-FR" sz="4800" b="1" i="0" u="none" strike="noStrike" kern="1200" cap="none" spc="0" normalizeH="0" baseline="0" noProof="0" dirty="0">
                <a:ln>
                  <a:noFill/>
                </a:ln>
                <a:solidFill>
                  <a:srgbClr val="FF0000"/>
                </a:solidFill>
                <a:effectLst/>
                <a:highlight>
                  <a:srgbClr val="FFFF00"/>
                </a:highlight>
                <a:uLnTx/>
                <a:uFillTx/>
                <a:latin typeface="Candara"/>
                <a:ea typeface="+mn-ea"/>
                <a:cs typeface="+mn-cs"/>
              </a:rPr>
              <a:t>’</a:t>
            </a:r>
            <a:r>
              <a:rPr kumimoji="0" lang="en-US" sz="4800" b="1" i="0" u="none" strike="noStrike" kern="1200" cap="none" spc="0" normalizeH="0" baseline="0" noProof="0" dirty="0">
                <a:ln>
                  <a:noFill/>
                </a:ln>
                <a:solidFill>
                  <a:srgbClr val="FF0000"/>
                </a:solidFill>
                <a:effectLst/>
                <a:highlight>
                  <a:srgbClr val="FFFF00"/>
                </a:highlight>
                <a:uLnTx/>
                <a:uFillTx/>
                <a:latin typeface="Candara"/>
                <a:ea typeface="+mn-ea"/>
                <a:cs typeface="+mn-cs"/>
              </a:rPr>
              <a:t>t guess, USE G.U.E.S.S!</a:t>
            </a:r>
          </a:p>
        </p:txBody>
      </p:sp>
    </p:spTree>
    <p:extLst>
      <p:ext uri="{BB962C8B-B14F-4D97-AF65-F5344CB8AC3E}">
        <p14:creationId xmlns:p14="http://schemas.microsoft.com/office/powerpoint/2010/main" val="48327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77" y="0"/>
            <a:ext cx="13767117" cy="1653988"/>
          </a:xfrm>
        </p:spPr>
        <p:txBody>
          <a:bodyPr/>
          <a:lstStyle/>
          <a:p>
            <a:r>
              <a:rPr lang="en-US" sz="4800" dirty="0"/>
              <a:t>Find What is </a:t>
            </a:r>
            <a:r>
              <a:rPr lang="en-US" sz="8000" dirty="0">
                <a:solidFill>
                  <a:srgbClr val="FFFF00"/>
                </a:solidFill>
              </a:rPr>
              <a:t>G</a:t>
            </a:r>
            <a:r>
              <a:rPr lang="en-US" sz="4800" dirty="0"/>
              <a:t>iven to you in the problem</a:t>
            </a:r>
            <a:br>
              <a:rPr lang="en-US" sz="4800" dirty="0"/>
            </a:br>
            <a:endParaRPr lang="en-US" sz="4800" dirty="0"/>
          </a:p>
        </p:txBody>
      </p:sp>
      <p:sp>
        <p:nvSpPr>
          <p:cNvPr id="3" name="Content Placeholder 2"/>
          <p:cNvSpPr>
            <a:spLocks noGrp="1"/>
          </p:cNvSpPr>
          <p:nvPr>
            <p:ph idx="1"/>
          </p:nvPr>
        </p:nvSpPr>
        <p:spPr>
          <a:xfrm>
            <a:off x="6786544" y="1256253"/>
            <a:ext cx="5086068" cy="5405718"/>
          </a:xfrm>
        </p:spPr>
        <p:txBody>
          <a:bodyPr>
            <a:normAutofit lnSpcReduction="10000"/>
          </a:bodyPr>
          <a:lstStyle/>
          <a:p>
            <a:r>
              <a:rPr lang="en-US" sz="3200" dirty="0"/>
              <a:t>1) Write the </a:t>
            </a:r>
            <a:r>
              <a:rPr lang="en-US" sz="3200" u="sng" dirty="0">
                <a:solidFill>
                  <a:srgbClr val="FFFF00"/>
                </a:solidFill>
              </a:rPr>
              <a:t>symbols</a:t>
            </a:r>
            <a:r>
              <a:rPr lang="en-US" sz="3200" dirty="0"/>
              <a:t> and the </a:t>
            </a:r>
            <a:r>
              <a:rPr lang="en-US" sz="3200" u="sng" dirty="0">
                <a:solidFill>
                  <a:srgbClr val="FFFF00"/>
                </a:solidFill>
              </a:rPr>
              <a:t>values</a:t>
            </a:r>
            <a:r>
              <a:rPr lang="en-US" sz="3200" dirty="0"/>
              <a:t> that have been </a:t>
            </a:r>
            <a:r>
              <a:rPr lang="en-US" sz="3200" u="sng" dirty="0">
                <a:solidFill>
                  <a:srgbClr val="FFFF00"/>
                </a:solidFill>
              </a:rPr>
              <a:t>given</a:t>
            </a:r>
            <a:r>
              <a:rPr lang="en-US" sz="3200" dirty="0"/>
              <a:t> to you in the problem</a:t>
            </a:r>
          </a:p>
          <a:p>
            <a:r>
              <a:rPr lang="en-US" sz="3200" dirty="0"/>
              <a:t>You can typically determine by the units or key words</a:t>
            </a:r>
          </a:p>
          <a:p>
            <a:r>
              <a:rPr lang="en-US" sz="3200" dirty="0"/>
              <a:t>If 3 values are known…YOU CAN FIND THE UNKNOWN!</a:t>
            </a:r>
          </a:p>
        </p:txBody>
      </p:sp>
      <p:sp>
        <p:nvSpPr>
          <p:cNvPr id="4" name="Rectangle 3"/>
          <p:cNvSpPr/>
          <p:nvPr/>
        </p:nvSpPr>
        <p:spPr>
          <a:xfrm>
            <a:off x="319388" y="1247478"/>
            <a:ext cx="5776611" cy="50167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FFFF00"/>
                </a:highlight>
                <a:uLnTx/>
                <a:uFillTx/>
                <a:latin typeface="Candara"/>
                <a:ea typeface="+mn-ea"/>
                <a:cs typeface="+mn-cs"/>
              </a:rPr>
              <a:t>In 1976, Kitty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highlight>
                  <a:srgbClr val="FFFF00"/>
                </a:highlight>
                <a:uLnTx/>
                <a:uFillTx/>
                <a:latin typeface="Candara"/>
                <a:ea typeface="+mn-ea"/>
                <a:cs typeface="+mn-cs"/>
              </a:rPr>
              <a:t>Hambleton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FFFF00"/>
                </a:highlight>
                <a:uLnTx/>
                <a:uFillTx/>
                <a:latin typeface="Candara"/>
                <a:ea typeface="+mn-ea"/>
                <a:cs typeface="+mn-cs"/>
              </a:rPr>
              <a:t> of the United States drove a rocket-engine car to a maximum speed of 965 km/h. Suppose Kitty started at rest and underwent a constant acceleration with a magnitude of 4.0 m/s</a:t>
            </a:r>
            <a:r>
              <a:rPr kumimoji="0" lang="en-US" sz="3200" b="1" i="0" u="none" strike="noStrike" kern="1200" cap="none" spc="0" normalizeH="0" baseline="30000" noProof="0" dirty="0">
                <a:ln>
                  <a:noFill/>
                </a:ln>
                <a:solidFill>
                  <a:srgbClr val="FF0000"/>
                </a:solidFill>
                <a:effectLst>
                  <a:outerShdw blurRad="38100" dist="38100" dir="2700000" algn="tl">
                    <a:srgbClr val="000000">
                      <a:alpha val="43137"/>
                    </a:srgbClr>
                  </a:outerShdw>
                </a:effectLst>
                <a:highlight>
                  <a:srgbClr val="FFFF00"/>
                </a:highlight>
                <a:uLnTx/>
                <a:uFillTx/>
                <a:latin typeface="Candara"/>
                <a:ea typeface="+mn-ea"/>
                <a:cs typeface="+mn-cs"/>
              </a:rPr>
              <a:t>2</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FFFF00"/>
                </a:highlight>
                <a:uLnTx/>
                <a:uFillTx/>
                <a:latin typeface="Candara"/>
                <a:ea typeface="+mn-ea"/>
                <a:cs typeface="+mn-cs"/>
              </a:rPr>
              <a:t>. What distance would she have had to travel in order to reach the maximum speed? </a:t>
            </a:r>
          </a:p>
        </p:txBody>
      </p:sp>
    </p:spTree>
    <p:extLst>
      <p:ext uri="{BB962C8B-B14F-4D97-AF65-F5344CB8AC3E}">
        <p14:creationId xmlns:p14="http://schemas.microsoft.com/office/powerpoint/2010/main" val="2043506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104" y="-583358"/>
            <a:ext cx="7581901" cy="1653988"/>
          </a:xfrm>
        </p:spPr>
        <p:txBody>
          <a:bodyPr/>
          <a:lstStyle/>
          <a:p>
            <a:r>
              <a:rPr lang="en-US" sz="4400" dirty="0"/>
              <a:t>MODELING-</a:t>
            </a:r>
            <a:r>
              <a:rPr lang="en-US" sz="4400" b="1" dirty="0">
                <a:solidFill>
                  <a:srgbClr val="FF0000"/>
                </a:solidFill>
              </a:rPr>
              <a:t>G</a:t>
            </a:r>
            <a:r>
              <a:rPr lang="en-US" sz="4400" dirty="0"/>
              <a:t>.U.E.S.S</a:t>
            </a:r>
          </a:p>
        </p:txBody>
      </p:sp>
      <p:sp>
        <p:nvSpPr>
          <p:cNvPr id="3" name="Content Placeholder 2"/>
          <p:cNvSpPr>
            <a:spLocks noGrp="1"/>
          </p:cNvSpPr>
          <p:nvPr>
            <p:ph idx="1"/>
          </p:nvPr>
        </p:nvSpPr>
        <p:spPr>
          <a:xfrm>
            <a:off x="332581" y="406368"/>
            <a:ext cx="11526837" cy="2300372"/>
          </a:xfrm>
        </p:spPr>
        <p:txBody>
          <a:bodyPr>
            <a:normAutofit/>
          </a:bodyPr>
          <a:lstStyle/>
          <a:p>
            <a:pPr marL="0" indent="0">
              <a:buNone/>
            </a:pPr>
            <a:r>
              <a:rPr lang="en-US" sz="3200" b="1" dirty="0">
                <a:effectLst/>
              </a:rPr>
              <a:t>In 1976, Kitty </a:t>
            </a:r>
            <a:r>
              <a:rPr lang="en-US" sz="3200" b="1" dirty="0" err="1">
                <a:effectLst/>
              </a:rPr>
              <a:t>Hambleton</a:t>
            </a:r>
            <a:r>
              <a:rPr lang="en-US" sz="3200" b="1" dirty="0">
                <a:effectLst/>
              </a:rPr>
              <a:t> of the United States drove a rocket-engine car to a maximum speed of 965 km/h. Suppose Kitty started at rest and underwent a constant acceleration with a magnitude of 4.0 m/s</a:t>
            </a:r>
            <a:r>
              <a:rPr lang="en-US" sz="3200" b="1" baseline="30000" dirty="0">
                <a:effectLst/>
              </a:rPr>
              <a:t>2</a:t>
            </a:r>
            <a:r>
              <a:rPr lang="en-US" sz="3200" b="1" dirty="0">
                <a:effectLst/>
              </a:rPr>
              <a:t>. What distance would she have had to travel in order to reach the maximum speed? </a:t>
            </a:r>
          </a:p>
          <a:p>
            <a:pPr marL="0" indent="0">
              <a:buNone/>
            </a:pPr>
            <a:endParaRPr lang="en-US" sz="3200" b="1" dirty="0">
              <a:effectLst/>
            </a:endParaRPr>
          </a:p>
        </p:txBody>
      </p:sp>
      <p:sp>
        <p:nvSpPr>
          <p:cNvPr id="4" name="Rectangle 3"/>
          <p:cNvSpPr/>
          <p:nvPr/>
        </p:nvSpPr>
        <p:spPr>
          <a:xfrm>
            <a:off x="503343" y="2567836"/>
            <a:ext cx="4572000" cy="37856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lang="en-US" sz="4800" b="1" baseline="-25000" dirty="0">
                <a:solidFill>
                  <a:prstClr val="black"/>
                </a:solidFill>
                <a:latin typeface="Calibri" panose="020F0502020204030204"/>
              </a:rPr>
              <a:t>i</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5" name="Rectangle 4"/>
          <p:cNvSpPr/>
          <p:nvPr/>
        </p:nvSpPr>
        <p:spPr>
          <a:xfrm>
            <a:off x="2135385" y="883360"/>
            <a:ext cx="5972752" cy="536959"/>
          </a:xfrm>
          <a:prstGeom prst="rect">
            <a:avLst/>
          </a:prstGeom>
          <a:noFill/>
          <a:ln w="38100">
            <a:solidFill>
              <a:srgbClr val="FF0000"/>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451743" y="3404078"/>
            <a:ext cx="1794882"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965 km/h</a:t>
            </a:r>
          </a:p>
        </p:txBody>
      </p:sp>
      <p:sp>
        <p:nvSpPr>
          <p:cNvPr id="7" name="Rectangle 6"/>
          <p:cNvSpPr/>
          <p:nvPr/>
        </p:nvSpPr>
        <p:spPr>
          <a:xfrm>
            <a:off x="245596" y="1399331"/>
            <a:ext cx="1377464" cy="383926"/>
          </a:xfrm>
          <a:prstGeom prst="rect">
            <a:avLst/>
          </a:prstGeom>
          <a:noFill/>
          <a:ln w="38100">
            <a:solidFill>
              <a:srgbClr val="FF0000"/>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451743" y="2706740"/>
            <a:ext cx="1367281"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0 km/h</a:t>
            </a:r>
          </a:p>
        </p:txBody>
      </p:sp>
      <p:sp>
        <p:nvSpPr>
          <p:cNvPr id="10" name="Rectangle 9"/>
          <p:cNvSpPr/>
          <p:nvPr/>
        </p:nvSpPr>
        <p:spPr>
          <a:xfrm>
            <a:off x="245597" y="1809489"/>
            <a:ext cx="1697504" cy="383926"/>
          </a:xfrm>
          <a:prstGeom prst="rect">
            <a:avLst/>
          </a:prstGeom>
          <a:noFill/>
          <a:ln w="38100">
            <a:solidFill>
              <a:srgbClr val="FF0000"/>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246497" y="5609675"/>
            <a:ext cx="12652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m/s</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stretch>
            <a:fillRect/>
          </a:stretch>
        </p:blipFill>
        <p:spPr>
          <a:xfrm>
            <a:off x="7116659" y="3254509"/>
            <a:ext cx="5075341" cy="3603491"/>
          </a:xfrm>
          <a:prstGeom prst="rect">
            <a:avLst/>
          </a:prstGeom>
        </p:spPr>
      </p:pic>
    </p:spTree>
    <p:extLst>
      <p:ext uri="{BB962C8B-B14F-4D97-AF65-F5344CB8AC3E}">
        <p14:creationId xmlns:p14="http://schemas.microsoft.com/office/powerpoint/2010/main" val="24116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9-08 at 12.26.40 AM.png">
            <a:extLst>
              <a:ext uri="{FF2B5EF4-FFF2-40B4-BE49-F238E27FC236}">
                <a16:creationId xmlns:a16="http://schemas.microsoft.com/office/drawing/2014/main" id="{229E1F53-B2F2-4ADF-873D-804D68D071F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2583"/>
          <a:stretch/>
        </p:blipFill>
        <p:spPr>
          <a:xfrm>
            <a:off x="5155659" y="239037"/>
            <a:ext cx="7014981" cy="3271186"/>
          </a:xfrm>
          <a:prstGeom prst="rect">
            <a:avLst/>
          </a:prstGeom>
        </p:spPr>
      </p:pic>
      <p:pic>
        <p:nvPicPr>
          <p:cNvPr id="33" name="Picture 32" descr="Screen Shot 2015-09-08 at 12.26.40 AM.png">
            <a:extLst>
              <a:ext uri="{FF2B5EF4-FFF2-40B4-BE49-F238E27FC236}">
                <a16:creationId xmlns:a16="http://schemas.microsoft.com/office/drawing/2014/main" id="{D007C660-BAD9-42B1-9F93-913647D0A9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1360" t="89054" b="400"/>
          <a:stretch/>
        </p:blipFill>
        <p:spPr>
          <a:xfrm>
            <a:off x="5601813" y="3513072"/>
            <a:ext cx="6218091" cy="394617"/>
          </a:xfrm>
          <a:prstGeom prst="rect">
            <a:avLst/>
          </a:prstGeom>
        </p:spPr>
      </p:pic>
      <p:sp>
        <p:nvSpPr>
          <p:cNvPr id="39" name="TextBox 38">
            <a:extLst>
              <a:ext uri="{FF2B5EF4-FFF2-40B4-BE49-F238E27FC236}">
                <a16:creationId xmlns:a16="http://schemas.microsoft.com/office/drawing/2014/main" id="{1050C389-00F7-4D53-A4BF-C1C540AB9A3A}"/>
              </a:ext>
            </a:extLst>
          </p:cNvPr>
          <p:cNvSpPr txBox="1"/>
          <p:nvPr/>
        </p:nvSpPr>
        <p:spPr>
          <a:xfrm rot="16200000">
            <a:off x="4592639" y="1993363"/>
            <a:ext cx="1556084" cy="369332"/>
          </a:xfrm>
          <a:prstGeom prst="rect">
            <a:avLst/>
          </a:prstGeom>
          <a:solidFill>
            <a:schemeClr val="bg1"/>
          </a:solidFill>
        </p:spPr>
        <p:txBody>
          <a:bodyPr wrap="square" rtlCol="0">
            <a:spAutoFit/>
          </a:bodyPr>
          <a:lstStyle/>
          <a:p>
            <a:r>
              <a:rPr lang="en-US" b="1" dirty="0"/>
              <a:t>Velocity (m/s)</a:t>
            </a:r>
          </a:p>
        </p:txBody>
      </p:sp>
      <p:sp>
        <p:nvSpPr>
          <p:cNvPr id="41" name="TextBox 40">
            <a:extLst>
              <a:ext uri="{FF2B5EF4-FFF2-40B4-BE49-F238E27FC236}">
                <a16:creationId xmlns:a16="http://schemas.microsoft.com/office/drawing/2014/main" id="{83229BDA-27D1-4314-94D8-B47B6E6A1ADE}"/>
              </a:ext>
            </a:extLst>
          </p:cNvPr>
          <p:cNvSpPr txBox="1"/>
          <p:nvPr/>
        </p:nvSpPr>
        <p:spPr>
          <a:xfrm>
            <a:off x="8316239" y="3895109"/>
            <a:ext cx="1104918" cy="369332"/>
          </a:xfrm>
          <a:prstGeom prst="rect">
            <a:avLst/>
          </a:prstGeom>
          <a:solidFill>
            <a:schemeClr val="bg1"/>
          </a:solidFill>
        </p:spPr>
        <p:txBody>
          <a:bodyPr wrap="square" rtlCol="0">
            <a:spAutoFit/>
          </a:bodyPr>
          <a:lstStyle/>
          <a:p>
            <a:r>
              <a:rPr lang="en-US" b="1" dirty="0"/>
              <a:t>Time (s)</a:t>
            </a:r>
          </a:p>
        </p:txBody>
      </p:sp>
      <p:sp>
        <p:nvSpPr>
          <p:cNvPr id="26" name="Content Placeholder 2">
            <a:extLst>
              <a:ext uri="{FF2B5EF4-FFF2-40B4-BE49-F238E27FC236}">
                <a16:creationId xmlns:a16="http://schemas.microsoft.com/office/drawing/2014/main" id="{B084F7B5-F3A0-4AA2-993A-4402A1397563}"/>
              </a:ext>
            </a:extLst>
          </p:cNvPr>
          <p:cNvSpPr>
            <a:spLocks noGrp="1"/>
          </p:cNvSpPr>
          <p:nvPr>
            <p:ph idx="1"/>
          </p:nvPr>
        </p:nvSpPr>
        <p:spPr>
          <a:xfrm>
            <a:off x="142333" y="2221321"/>
            <a:ext cx="4544462" cy="3953436"/>
          </a:xfrm>
        </p:spPr>
        <p:txBody>
          <a:bodyPr>
            <a:noAutofit/>
          </a:bodyPr>
          <a:lstStyle/>
          <a:p>
            <a:pPr marL="457200" indent="-457200">
              <a:buAutoNum type="arabicParenR"/>
            </a:pPr>
            <a:r>
              <a:rPr lang="en-US" sz="3600" b="1" dirty="0"/>
              <a:t>What is this object’s acceleration from 0.1 s to 0.4 s? </a:t>
            </a:r>
          </a:p>
          <a:p>
            <a:pPr marL="457200" indent="-457200">
              <a:buAutoNum type="arabicParenR"/>
            </a:pPr>
            <a:r>
              <a:rPr lang="en-US" sz="3600" b="1" dirty="0"/>
              <a:t>What is this object’s acceleration from 0.4s to 0.5s?</a:t>
            </a:r>
          </a:p>
          <a:p>
            <a:pPr marL="457200" indent="-457200">
              <a:buAutoNum type="arabicParenR"/>
            </a:pPr>
            <a:endParaRPr lang="en-US" sz="2800" dirty="0"/>
          </a:p>
        </p:txBody>
      </p:sp>
      <p:sp>
        <p:nvSpPr>
          <p:cNvPr id="27" name="Title 1">
            <a:extLst>
              <a:ext uri="{FF2B5EF4-FFF2-40B4-BE49-F238E27FC236}">
                <a16:creationId xmlns:a16="http://schemas.microsoft.com/office/drawing/2014/main" id="{948A7CB4-2E17-4FF1-9E52-709203ABDEB7}"/>
              </a:ext>
            </a:extLst>
          </p:cNvPr>
          <p:cNvSpPr>
            <a:spLocks noGrp="1"/>
          </p:cNvSpPr>
          <p:nvPr>
            <p:ph type="title"/>
          </p:nvPr>
        </p:nvSpPr>
        <p:spPr>
          <a:xfrm>
            <a:off x="-122155" y="-220935"/>
            <a:ext cx="5723968" cy="1217552"/>
          </a:xfrm>
        </p:spPr>
        <p:txBody>
          <a:bodyPr>
            <a:noAutofit/>
          </a:bodyPr>
          <a:lstStyle/>
          <a:p>
            <a:pPr algn="ctr"/>
            <a:r>
              <a:rPr lang="en-US" sz="6000" b="1" u="sng" dirty="0"/>
              <a:t>PHYSICS DO-NOW</a:t>
            </a:r>
          </a:p>
        </p:txBody>
      </p:sp>
      <p:sp>
        <p:nvSpPr>
          <p:cNvPr id="6" name="Rectangle 5">
            <a:extLst>
              <a:ext uri="{FF2B5EF4-FFF2-40B4-BE49-F238E27FC236}">
                <a16:creationId xmlns:a16="http://schemas.microsoft.com/office/drawing/2014/main" id="{F5851BF4-72D4-4BFB-82AB-49F4786240B5}"/>
              </a:ext>
            </a:extLst>
          </p:cNvPr>
          <p:cNvSpPr/>
          <p:nvPr/>
        </p:nvSpPr>
        <p:spPr>
          <a:xfrm>
            <a:off x="166576" y="5384983"/>
            <a:ext cx="760582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What does this graph tell us about the ACCELERATION of this object?</a:t>
            </a:r>
          </a:p>
        </p:txBody>
      </p:sp>
      <p:pic>
        <p:nvPicPr>
          <p:cNvPr id="7" name="Picture 6">
            <a:extLst>
              <a:ext uri="{FF2B5EF4-FFF2-40B4-BE49-F238E27FC236}">
                <a16:creationId xmlns:a16="http://schemas.microsoft.com/office/drawing/2014/main" id="{0E761EA5-3746-4417-B9EF-FDCCC08871C3}"/>
              </a:ext>
            </a:extLst>
          </p:cNvPr>
          <p:cNvPicPr>
            <a:picLocks noChangeAspect="1"/>
          </p:cNvPicPr>
          <p:nvPr/>
        </p:nvPicPr>
        <p:blipFill>
          <a:blip r:embed="rId3"/>
          <a:stretch>
            <a:fillRect/>
          </a:stretch>
        </p:blipFill>
        <p:spPr>
          <a:xfrm>
            <a:off x="9021602" y="31184"/>
            <a:ext cx="2047875" cy="742950"/>
          </a:xfrm>
          <a:prstGeom prst="rect">
            <a:avLst/>
          </a:prstGeom>
        </p:spPr>
      </p:pic>
      <p:sp>
        <p:nvSpPr>
          <p:cNvPr id="8" name="TextBox 7">
            <a:extLst>
              <a:ext uri="{FF2B5EF4-FFF2-40B4-BE49-F238E27FC236}">
                <a16:creationId xmlns:a16="http://schemas.microsoft.com/office/drawing/2014/main" id="{F3C66D1A-B97C-4A31-B743-C6CA013675F3}"/>
              </a:ext>
            </a:extLst>
          </p:cNvPr>
          <p:cNvSpPr txBox="1"/>
          <p:nvPr/>
        </p:nvSpPr>
        <p:spPr>
          <a:xfrm>
            <a:off x="9755688" y="572593"/>
            <a:ext cx="16218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4800" b="1" i="0" u="none" strike="noStrike" kern="1200" cap="none" spc="0" normalizeH="0" baseline="-25000" noProof="0" dirty="0" err="1">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4800" b="1" i="0" u="none" strike="noStrike" kern="1200" cap="none" spc="0" normalizeH="0" baseline="-25000" noProof="0" dirty="0" err="1">
                <a:ln>
                  <a:noFill/>
                </a:ln>
                <a:solidFill>
                  <a:prstClr val="black"/>
                </a:solidFill>
                <a:effectLst/>
                <a:uLnTx/>
                <a:uFillTx/>
                <a:latin typeface="Calibri" panose="020F0502020204030204"/>
                <a:ea typeface="+mn-ea"/>
                <a:cs typeface="+mn-cs"/>
              </a:rPr>
              <a:t>i</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speeding up gif.gif">
            <a:extLst>
              <a:ext uri="{FF2B5EF4-FFF2-40B4-BE49-F238E27FC236}">
                <a16:creationId xmlns:a16="http://schemas.microsoft.com/office/drawing/2014/main" id="{0A288421-6FDC-420B-9A0F-728B7D4BA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580" y="5522698"/>
            <a:ext cx="3189420" cy="1304118"/>
          </a:xfrm>
          <a:prstGeom prst="rect">
            <a:avLst/>
          </a:prstGeom>
        </p:spPr>
      </p:pic>
      <p:pic>
        <p:nvPicPr>
          <p:cNvPr id="17" name="Picture 16" descr="A person sitting in a chair&#10;&#10;Description automatically generated with low confidence">
            <a:extLst>
              <a:ext uri="{FF2B5EF4-FFF2-40B4-BE49-F238E27FC236}">
                <a16:creationId xmlns:a16="http://schemas.microsoft.com/office/drawing/2014/main" id="{B2D2F079-C5CB-4546-A879-469D7E94BD7C}"/>
              </a:ext>
            </a:extLst>
          </p:cNvPr>
          <p:cNvPicPr>
            <a:picLocks noChangeAspect="1"/>
          </p:cNvPicPr>
          <p:nvPr/>
        </p:nvPicPr>
        <p:blipFill rotWithShape="1">
          <a:blip r:embed="rId5">
            <a:clrChange>
              <a:clrFrom>
                <a:srgbClr val="EFEFEF"/>
              </a:clrFrom>
              <a:clrTo>
                <a:srgbClr val="EFEFEF">
                  <a:alpha val="0"/>
                </a:srgbClr>
              </a:clrTo>
            </a:clrChange>
            <a:extLst>
              <a:ext uri="{28A0092B-C50C-407E-A947-70E740481C1C}">
                <a14:useLocalDpi xmlns:a14="http://schemas.microsoft.com/office/drawing/2010/main" val="0"/>
              </a:ext>
            </a:extLst>
          </a:blip>
          <a:srcRect b="39889"/>
          <a:stretch/>
        </p:blipFill>
        <p:spPr>
          <a:xfrm>
            <a:off x="-110909" y="360095"/>
            <a:ext cx="6562616" cy="2219003"/>
          </a:xfrm>
          <a:prstGeom prst="rect">
            <a:avLst/>
          </a:prstGeom>
        </p:spPr>
      </p:pic>
    </p:spTree>
    <p:extLst>
      <p:ext uri="{BB962C8B-B14F-4D97-AF65-F5344CB8AC3E}">
        <p14:creationId xmlns:p14="http://schemas.microsoft.com/office/powerpoint/2010/main" val="338281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7104" y="-583358"/>
            <a:ext cx="7581901" cy="1653988"/>
          </a:xfrm>
        </p:spPr>
        <p:txBody>
          <a:bodyPr/>
          <a:lstStyle/>
          <a:p>
            <a:r>
              <a:rPr lang="en-US" sz="4400" dirty="0"/>
              <a:t>MODELING-</a:t>
            </a:r>
            <a:r>
              <a:rPr lang="en-US" sz="4400" b="1" dirty="0"/>
              <a:t>G</a:t>
            </a:r>
            <a:r>
              <a:rPr lang="en-US" sz="4400" dirty="0"/>
              <a:t>.</a:t>
            </a:r>
            <a:r>
              <a:rPr lang="en-US" sz="4400" b="1" u="sng" dirty="0">
                <a:solidFill>
                  <a:srgbClr val="FF0000"/>
                </a:solidFill>
              </a:rPr>
              <a:t>U</a:t>
            </a:r>
            <a:r>
              <a:rPr lang="en-US" sz="4400" dirty="0"/>
              <a:t>.E.S.S</a:t>
            </a:r>
          </a:p>
        </p:txBody>
      </p:sp>
      <p:sp>
        <p:nvSpPr>
          <p:cNvPr id="3" name="Content Placeholder 2"/>
          <p:cNvSpPr>
            <a:spLocks noGrp="1"/>
          </p:cNvSpPr>
          <p:nvPr>
            <p:ph idx="1"/>
          </p:nvPr>
        </p:nvSpPr>
        <p:spPr>
          <a:xfrm>
            <a:off x="332581" y="406368"/>
            <a:ext cx="11526837" cy="2300372"/>
          </a:xfrm>
        </p:spPr>
        <p:txBody>
          <a:bodyPr>
            <a:normAutofit/>
          </a:bodyPr>
          <a:lstStyle/>
          <a:p>
            <a:pPr marL="0" indent="0">
              <a:buNone/>
            </a:pPr>
            <a:r>
              <a:rPr lang="en-US" sz="3200" b="1" dirty="0">
                <a:effectLst/>
              </a:rPr>
              <a:t>In 1976, Kitty </a:t>
            </a:r>
            <a:r>
              <a:rPr lang="en-US" sz="3200" b="1" dirty="0" err="1">
                <a:effectLst/>
              </a:rPr>
              <a:t>Hambleton</a:t>
            </a:r>
            <a:r>
              <a:rPr lang="en-US" sz="3200" b="1" dirty="0">
                <a:effectLst/>
              </a:rPr>
              <a:t> of the United States drove a rocket-engine car to a maximum speed of 965 km/h. Suppose Kitty started at rest and underwent a constant acceleration with a magnitude of 4.0 m/s</a:t>
            </a:r>
            <a:r>
              <a:rPr lang="en-US" sz="3200" b="1" baseline="30000" dirty="0">
                <a:effectLst/>
              </a:rPr>
              <a:t>2</a:t>
            </a:r>
            <a:r>
              <a:rPr lang="en-US" sz="3200" b="1" dirty="0">
                <a:effectLst/>
              </a:rPr>
              <a:t>. What distance would she have had to travel in order to reach the maximum speed? </a:t>
            </a:r>
          </a:p>
          <a:p>
            <a:pPr marL="0" indent="0">
              <a:buNone/>
            </a:pPr>
            <a:endParaRPr lang="en-US" sz="3200" b="1" dirty="0">
              <a:effectLst/>
            </a:endParaRPr>
          </a:p>
        </p:txBody>
      </p:sp>
      <p:sp>
        <p:nvSpPr>
          <p:cNvPr id="4" name="Rectangle 3"/>
          <p:cNvSpPr/>
          <p:nvPr/>
        </p:nvSpPr>
        <p:spPr>
          <a:xfrm>
            <a:off x="503343" y="2567836"/>
            <a:ext cx="4572000" cy="37856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6" name="Rectangle 5"/>
          <p:cNvSpPr/>
          <p:nvPr/>
        </p:nvSpPr>
        <p:spPr>
          <a:xfrm>
            <a:off x="1451743" y="3404078"/>
            <a:ext cx="1794882"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965 km/h</a:t>
            </a:r>
          </a:p>
        </p:txBody>
      </p:sp>
      <p:sp>
        <p:nvSpPr>
          <p:cNvPr id="9" name="Rectangle 8"/>
          <p:cNvSpPr/>
          <p:nvPr/>
        </p:nvSpPr>
        <p:spPr>
          <a:xfrm>
            <a:off x="1451743" y="2706740"/>
            <a:ext cx="1367281"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0 km/h</a:t>
            </a:r>
          </a:p>
        </p:txBody>
      </p:sp>
      <p:sp>
        <p:nvSpPr>
          <p:cNvPr id="10" name="Rectangle 9"/>
          <p:cNvSpPr/>
          <p:nvPr/>
        </p:nvSpPr>
        <p:spPr>
          <a:xfrm>
            <a:off x="1970272" y="1791097"/>
            <a:ext cx="2496832" cy="417713"/>
          </a:xfrm>
          <a:prstGeom prst="rect">
            <a:avLst/>
          </a:prstGeom>
          <a:noFill/>
          <a:ln w="38100">
            <a:solidFill>
              <a:srgbClr val="FF0000"/>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246497" y="5609675"/>
            <a:ext cx="12652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m/s</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stretch>
            <a:fillRect/>
          </a:stretch>
        </p:blipFill>
        <p:spPr>
          <a:xfrm>
            <a:off x="7116659" y="3254509"/>
            <a:ext cx="5075341" cy="3603491"/>
          </a:xfrm>
          <a:prstGeom prst="rect">
            <a:avLst/>
          </a:prstGeom>
        </p:spPr>
      </p:pic>
      <p:sp>
        <p:nvSpPr>
          <p:cNvPr id="13" name="Rectangle 12">
            <a:extLst>
              <a:ext uri="{FF2B5EF4-FFF2-40B4-BE49-F238E27FC236}">
                <a16:creationId xmlns:a16="http://schemas.microsoft.com/office/drawing/2014/main" id="{A65FA823-389D-42C8-8DED-7F0F420201F6}"/>
              </a:ext>
            </a:extLst>
          </p:cNvPr>
          <p:cNvSpPr/>
          <p:nvPr/>
        </p:nvSpPr>
        <p:spPr>
          <a:xfrm>
            <a:off x="1600200" y="4837689"/>
            <a:ext cx="13708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a:t>
            </a:r>
          </a:p>
        </p:txBody>
      </p:sp>
    </p:spTree>
    <p:extLst>
      <p:ext uri="{BB962C8B-B14F-4D97-AF65-F5344CB8AC3E}">
        <p14:creationId xmlns:p14="http://schemas.microsoft.com/office/powerpoint/2010/main" val="392181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225" y="-583358"/>
            <a:ext cx="7581901" cy="1653988"/>
          </a:xfrm>
        </p:spPr>
        <p:txBody>
          <a:bodyPr/>
          <a:lstStyle/>
          <a:p>
            <a:r>
              <a:rPr lang="en-US" sz="4400" dirty="0"/>
              <a:t>MODELING-G.U.</a:t>
            </a:r>
            <a:r>
              <a:rPr lang="en-US" sz="4400" b="1" u="sng" dirty="0">
                <a:solidFill>
                  <a:srgbClr val="FF0000"/>
                </a:solidFill>
              </a:rPr>
              <a:t>E</a:t>
            </a:r>
            <a:r>
              <a:rPr lang="en-US" sz="4400" dirty="0"/>
              <a:t>.S.S</a:t>
            </a:r>
          </a:p>
        </p:txBody>
      </p:sp>
      <p:sp>
        <p:nvSpPr>
          <p:cNvPr id="3" name="Content Placeholder 2"/>
          <p:cNvSpPr>
            <a:spLocks noGrp="1"/>
          </p:cNvSpPr>
          <p:nvPr>
            <p:ph idx="1"/>
          </p:nvPr>
        </p:nvSpPr>
        <p:spPr>
          <a:xfrm>
            <a:off x="332581" y="682218"/>
            <a:ext cx="12148979" cy="776824"/>
          </a:xfrm>
        </p:spPr>
        <p:txBody>
          <a:bodyPr>
            <a:noAutofit/>
          </a:bodyPr>
          <a:lstStyle/>
          <a:p>
            <a:pPr marL="0" indent="0">
              <a:buNone/>
            </a:pPr>
            <a:r>
              <a:rPr lang="en-US" sz="4400" b="1" dirty="0"/>
              <a:t>LABEL the variable that is NOT BEING USED!!!!!!!!</a:t>
            </a:r>
            <a:endParaRPr lang="en-US" sz="4400" b="1" dirty="0">
              <a:effectLst/>
            </a:endParaRPr>
          </a:p>
          <a:p>
            <a:pPr marL="0" indent="0">
              <a:buNone/>
            </a:pPr>
            <a:endParaRPr lang="en-US" sz="5400" b="1" dirty="0">
              <a:effectLst/>
            </a:endParaRPr>
          </a:p>
        </p:txBody>
      </p:sp>
      <p:sp>
        <p:nvSpPr>
          <p:cNvPr id="4" name="Rectangle 3"/>
          <p:cNvSpPr/>
          <p:nvPr/>
        </p:nvSpPr>
        <p:spPr>
          <a:xfrm>
            <a:off x="503343" y="2567836"/>
            <a:ext cx="4572000" cy="37856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6" name="Rectangle 5"/>
          <p:cNvSpPr/>
          <p:nvPr/>
        </p:nvSpPr>
        <p:spPr>
          <a:xfrm>
            <a:off x="1451743" y="3404078"/>
            <a:ext cx="1794882"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965 km/h</a:t>
            </a:r>
          </a:p>
        </p:txBody>
      </p:sp>
      <p:sp>
        <p:nvSpPr>
          <p:cNvPr id="9" name="Rectangle 8"/>
          <p:cNvSpPr/>
          <p:nvPr/>
        </p:nvSpPr>
        <p:spPr>
          <a:xfrm>
            <a:off x="1451743" y="2706740"/>
            <a:ext cx="1367281"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0 km/h</a:t>
            </a:r>
          </a:p>
        </p:txBody>
      </p:sp>
      <p:sp>
        <p:nvSpPr>
          <p:cNvPr id="11" name="Rectangle 10"/>
          <p:cNvSpPr/>
          <p:nvPr/>
        </p:nvSpPr>
        <p:spPr>
          <a:xfrm>
            <a:off x="1246497" y="5609675"/>
            <a:ext cx="12652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m/s</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65FA823-389D-42C8-8DED-7F0F420201F6}"/>
              </a:ext>
            </a:extLst>
          </p:cNvPr>
          <p:cNvSpPr/>
          <p:nvPr/>
        </p:nvSpPr>
        <p:spPr>
          <a:xfrm>
            <a:off x="1600200" y="4837689"/>
            <a:ext cx="13708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13">
            <a:extLst>
              <a:ext uri="{FF2B5EF4-FFF2-40B4-BE49-F238E27FC236}">
                <a16:creationId xmlns:a16="http://schemas.microsoft.com/office/drawing/2014/main" id="{9C44FFF3-F3B8-4C38-9860-A6F262FF1F95}"/>
              </a:ext>
            </a:extLst>
          </p:cNvPr>
          <p:cNvSpPr/>
          <p:nvPr/>
        </p:nvSpPr>
        <p:spPr>
          <a:xfrm>
            <a:off x="1600200" y="4080746"/>
            <a:ext cx="85792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NU</a:t>
            </a:r>
          </a:p>
        </p:txBody>
      </p:sp>
      <p:sp>
        <p:nvSpPr>
          <p:cNvPr id="15" name="Content Placeholder 2">
            <a:extLst>
              <a:ext uri="{FF2B5EF4-FFF2-40B4-BE49-F238E27FC236}">
                <a16:creationId xmlns:a16="http://schemas.microsoft.com/office/drawing/2014/main" id="{E760FE43-4C34-4CC8-AA31-B8FC163B734C}"/>
              </a:ext>
            </a:extLst>
          </p:cNvPr>
          <p:cNvSpPr txBox="1">
            <a:spLocks/>
          </p:cNvSpPr>
          <p:nvPr/>
        </p:nvSpPr>
        <p:spPr>
          <a:xfrm>
            <a:off x="433425" y="1389687"/>
            <a:ext cx="12148979" cy="77682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Pick the equation that does NOT have the variable not being used</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D207222-C640-457A-8D62-07F261F624BC}"/>
              </a:ext>
            </a:extLst>
          </p:cNvPr>
          <p:cNvSpPr/>
          <p:nvPr/>
        </p:nvSpPr>
        <p:spPr>
          <a:xfrm>
            <a:off x="7398176" y="3291516"/>
            <a:ext cx="429048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ΔX=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t + ½at</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r>
              <a:rPr kumimoji="0" lang="en-US" sz="4800" b="1" i="0" u="none" strike="noStrike" kern="1200" cap="none" spc="0" normalizeH="0" baseline="0" noProof="0" dirty="0">
                <a:ln>
                  <a:noFill/>
                </a:ln>
                <a:solidFill>
                  <a:prstClr val="black"/>
                </a:solidFill>
                <a:effectLst/>
                <a:uLnTx/>
                <a:uFillTx/>
                <a:latin typeface="Candara"/>
                <a:ea typeface="+mn-ea"/>
                <a:cs typeface="+mn-cs"/>
              </a:rPr>
              <a:t> + 2aΔx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ΔX = ½(V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t</a:t>
            </a:r>
          </a:p>
        </p:txBody>
      </p:sp>
      <p:sp>
        <p:nvSpPr>
          <p:cNvPr id="7" name="Rectangle 6">
            <a:extLst>
              <a:ext uri="{FF2B5EF4-FFF2-40B4-BE49-F238E27FC236}">
                <a16:creationId xmlns:a16="http://schemas.microsoft.com/office/drawing/2014/main" id="{F4700710-564C-46E3-A645-FC77F323F237}"/>
              </a:ext>
            </a:extLst>
          </p:cNvPr>
          <p:cNvSpPr/>
          <p:nvPr/>
        </p:nvSpPr>
        <p:spPr>
          <a:xfrm>
            <a:off x="6789420" y="4837689"/>
            <a:ext cx="5097780" cy="7719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9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15" grpId="0" build="p"/>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225" y="-583358"/>
            <a:ext cx="7581901" cy="1653988"/>
          </a:xfrm>
        </p:spPr>
        <p:txBody>
          <a:bodyPr/>
          <a:lstStyle/>
          <a:p>
            <a:r>
              <a:rPr lang="en-US" sz="4400" dirty="0"/>
              <a:t>MODELING-G.U.E.</a:t>
            </a:r>
            <a:r>
              <a:rPr lang="en-US" sz="4400" b="1" u="sng" dirty="0">
                <a:solidFill>
                  <a:srgbClr val="FF0000"/>
                </a:solidFill>
                <a:effectLst>
                  <a:outerShdw blurRad="38100" dist="38100" dir="2700000" algn="tl">
                    <a:srgbClr val="000000">
                      <a:alpha val="43137"/>
                    </a:srgbClr>
                  </a:outerShdw>
                </a:effectLst>
              </a:rPr>
              <a:t>S</a:t>
            </a:r>
            <a:r>
              <a:rPr lang="en-US" sz="4400" dirty="0"/>
              <a:t>.S</a:t>
            </a:r>
          </a:p>
        </p:txBody>
      </p:sp>
      <p:sp>
        <p:nvSpPr>
          <p:cNvPr id="3" name="Content Placeholder 2"/>
          <p:cNvSpPr>
            <a:spLocks noGrp="1"/>
          </p:cNvSpPr>
          <p:nvPr>
            <p:ph idx="1"/>
          </p:nvPr>
        </p:nvSpPr>
        <p:spPr>
          <a:xfrm>
            <a:off x="332581" y="682218"/>
            <a:ext cx="12148979" cy="776824"/>
          </a:xfrm>
        </p:spPr>
        <p:txBody>
          <a:bodyPr>
            <a:noAutofit/>
          </a:bodyPr>
          <a:lstStyle/>
          <a:p>
            <a:pPr marL="0" indent="0">
              <a:buNone/>
            </a:pPr>
            <a:r>
              <a:rPr lang="en-US" sz="4400" b="1" dirty="0"/>
              <a:t>SUBSTITUTE!</a:t>
            </a:r>
            <a:endParaRPr lang="en-US" sz="4400" b="1" dirty="0">
              <a:effectLst/>
            </a:endParaRPr>
          </a:p>
          <a:p>
            <a:pPr marL="0" indent="0">
              <a:buNone/>
            </a:pPr>
            <a:endParaRPr lang="en-US" sz="5400" b="1" dirty="0">
              <a:effectLst/>
            </a:endParaRPr>
          </a:p>
        </p:txBody>
      </p:sp>
      <p:sp>
        <p:nvSpPr>
          <p:cNvPr id="4" name="Rectangle 3"/>
          <p:cNvSpPr/>
          <p:nvPr/>
        </p:nvSpPr>
        <p:spPr>
          <a:xfrm>
            <a:off x="503343" y="2567836"/>
            <a:ext cx="4572000" cy="37856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6" name="Rectangle 5"/>
          <p:cNvSpPr/>
          <p:nvPr/>
        </p:nvSpPr>
        <p:spPr>
          <a:xfrm>
            <a:off x="1451743" y="3404078"/>
            <a:ext cx="1794882"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965 km/h</a:t>
            </a:r>
          </a:p>
        </p:txBody>
      </p:sp>
      <p:sp>
        <p:nvSpPr>
          <p:cNvPr id="9" name="Rectangle 8"/>
          <p:cNvSpPr/>
          <p:nvPr/>
        </p:nvSpPr>
        <p:spPr>
          <a:xfrm>
            <a:off x="1451743" y="2706740"/>
            <a:ext cx="1367281"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0 km/h</a:t>
            </a:r>
          </a:p>
        </p:txBody>
      </p:sp>
      <p:sp>
        <p:nvSpPr>
          <p:cNvPr id="11" name="Rectangle 10"/>
          <p:cNvSpPr/>
          <p:nvPr/>
        </p:nvSpPr>
        <p:spPr>
          <a:xfrm>
            <a:off x="1246497" y="5609675"/>
            <a:ext cx="12652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m/s</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65FA823-389D-42C8-8DED-7F0F420201F6}"/>
              </a:ext>
            </a:extLst>
          </p:cNvPr>
          <p:cNvSpPr/>
          <p:nvPr/>
        </p:nvSpPr>
        <p:spPr>
          <a:xfrm>
            <a:off x="1600200" y="4837689"/>
            <a:ext cx="13708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13">
            <a:extLst>
              <a:ext uri="{FF2B5EF4-FFF2-40B4-BE49-F238E27FC236}">
                <a16:creationId xmlns:a16="http://schemas.microsoft.com/office/drawing/2014/main" id="{9C44FFF3-F3B8-4C38-9860-A6F262FF1F95}"/>
              </a:ext>
            </a:extLst>
          </p:cNvPr>
          <p:cNvSpPr/>
          <p:nvPr/>
        </p:nvSpPr>
        <p:spPr>
          <a:xfrm>
            <a:off x="1600200" y="4080746"/>
            <a:ext cx="85792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NU</a:t>
            </a:r>
          </a:p>
        </p:txBody>
      </p:sp>
      <p:sp>
        <p:nvSpPr>
          <p:cNvPr id="15" name="Content Placeholder 2">
            <a:extLst>
              <a:ext uri="{FF2B5EF4-FFF2-40B4-BE49-F238E27FC236}">
                <a16:creationId xmlns:a16="http://schemas.microsoft.com/office/drawing/2014/main" id="{E760FE43-4C34-4CC8-AA31-B8FC163B734C}"/>
              </a:ext>
            </a:extLst>
          </p:cNvPr>
          <p:cNvSpPr txBox="1">
            <a:spLocks/>
          </p:cNvSpPr>
          <p:nvPr/>
        </p:nvSpPr>
        <p:spPr>
          <a:xfrm>
            <a:off x="433425" y="1389687"/>
            <a:ext cx="12148979" cy="77682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Put a number in place of every variable we have!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D207222-C640-457A-8D62-07F261F624BC}"/>
              </a:ext>
            </a:extLst>
          </p:cNvPr>
          <p:cNvSpPr/>
          <p:nvPr/>
        </p:nvSpPr>
        <p:spPr>
          <a:xfrm>
            <a:off x="6789420" y="2180275"/>
            <a:ext cx="569214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ndara"/>
                <a:ea typeface="+mn-ea"/>
                <a:cs typeface="+mn-cs"/>
              </a:rPr>
              <a:t>V</a:t>
            </a:r>
            <a:r>
              <a:rPr kumimoji="0" lang="en-US" sz="6000" b="1" i="0" u="none" strike="noStrike" kern="1200" cap="none" spc="0" normalizeH="0" baseline="-25000" noProof="0" dirty="0">
                <a:ln>
                  <a:noFill/>
                </a:ln>
                <a:solidFill>
                  <a:prstClr val="black"/>
                </a:solidFill>
                <a:effectLst/>
                <a:uLnTx/>
                <a:uFillTx/>
                <a:latin typeface="Candara"/>
                <a:ea typeface="+mn-ea"/>
                <a:cs typeface="+mn-cs"/>
              </a:rPr>
              <a:t>f</a:t>
            </a:r>
            <a:r>
              <a:rPr kumimoji="0" lang="en-US" sz="6000" b="1" i="0" u="none" strike="noStrike" kern="1200" cap="none" spc="0" normalizeH="0" baseline="30000" noProof="0" dirty="0">
                <a:ln>
                  <a:noFill/>
                </a:ln>
                <a:solidFill>
                  <a:prstClr val="black"/>
                </a:solidFill>
                <a:effectLst/>
                <a:uLnTx/>
                <a:uFillTx/>
                <a:latin typeface="Candara"/>
                <a:ea typeface="+mn-ea"/>
                <a:cs typeface="+mn-cs"/>
              </a:rPr>
              <a:t>2</a:t>
            </a:r>
            <a:r>
              <a:rPr kumimoji="0" lang="en-US" sz="6000" b="1" i="0" u="none" strike="noStrike" kern="1200" cap="none" spc="0" normalizeH="0" baseline="0" noProof="0" dirty="0">
                <a:ln>
                  <a:noFill/>
                </a:ln>
                <a:solidFill>
                  <a:prstClr val="black"/>
                </a:solidFill>
                <a:effectLst/>
                <a:uLnTx/>
                <a:uFillTx/>
                <a:latin typeface="Candara"/>
                <a:ea typeface="+mn-ea"/>
                <a:cs typeface="+mn-cs"/>
              </a:rPr>
              <a:t>= V</a:t>
            </a:r>
            <a:r>
              <a:rPr kumimoji="0" lang="en-US" sz="6000" b="1" i="0" u="none" strike="noStrike" kern="1200" cap="none" spc="0" normalizeH="0" baseline="-25000" noProof="0" dirty="0">
                <a:ln>
                  <a:noFill/>
                </a:ln>
                <a:solidFill>
                  <a:prstClr val="black"/>
                </a:solidFill>
                <a:effectLst/>
                <a:uLnTx/>
                <a:uFillTx/>
                <a:latin typeface="Candara"/>
                <a:ea typeface="+mn-ea"/>
                <a:cs typeface="+mn-cs"/>
              </a:rPr>
              <a:t>i</a:t>
            </a:r>
            <a:r>
              <a:rPr kumimoji="0" lang="en-US" sz="6000" b="1" i="0" u="none" strike="noStrike" kern="1200" cap="none" spc="0" normalizeH="0" baseline="30000" noProof="0" dirty="0">
                <a:ln>
                  <a:noFill/>
                </a:ln>
                <a:solidFill>
                  <a:prstClr val="black"/>
                </a:solidFill>
                <a:effectLst/>
                <a:uLnTx/>
                <a:uFillTx/>
                <a:latin typeface="Candara"/>
                <a:ea typeface="+mn-ea"/>
                <a:cs typeface="+mn-cs"/>
              </a:rPr>
              <a:t>2</a:t>
            </a:r>
            <a:r>
              <a:rPr kumimoji="0" lang="en-US" sz="6000" b="1" i="0" u="none" strike="noStrike" kern="1200" cap="none" spc="0" normalizeH="0" baseline="0" noProof="0" dirty="0">
                <a:ln>
                  <a:noFill/>
                </a:ln>
                <a:solidFill>
                  <a:prstClr val="black"/>
                </a:solidFill>
                <a:effectLst/>
                <a:uLnTx/>
                <a:uFillTx/>
                <a:latin typeface="Candara"/>
                <a:ea typeface="+mn-ea"/>
                <a:cs typeface="+mn-cs"/>
              </a:rPr>
              <a:t> + 2aΔx</a:t>
            </a:r>
          </a:p>
        </p:txBody>
      </p:sp>
      <p:sp>
        <p:nvSpPr>
          <p:cNvPr id="16" name="Rectangle 15">
            <a:extLst>
              <a:ext uri="{FF2B5EF4-FFF2-40B4-BE49-F238E27FC236}">
                <a16:creationId xmlns:a16="http://schemas.microsoft.com/office/drawing/2014/main" id="{57CE25AC-DD14-4319-BEFA-F61B39AC640D}"/>
              </a:ext>
            </a:extLst>
          </p:cNvPr>
          <p:cNvSpPr/>
          <p:nvPr/>
        </p:nvSpPr>
        <p:spPr>
          <a:xfrm>
            <a:off x="5988052" y="3149768"/>
            <a:ext cx="569214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highlight>
                  <a:srgbClr val="FFFF00"/>
                </a:highlight>
                <a:uLnTx/>
                <a:uFillTx/>
                <a:latin typeface="Candara"/>
                <a:ea typeface="+mn-ea"/>
                <a:cs typeface="+mn-cs"/>
              </a:rPr>
              <a:t>965</a:t>
            </a:r>
            <a:r>
              <a:rPr kumimoji="0" lang="en-US" sz="6000" b="1" i="0" u="none" strike="noStrike" kern="1200" cap="none" spc="0" normalizeH="0" baseline="30000" noProof="0" dirty="0">
                <a:ln>
                  <a:noFill/>
                </a:ln>
                <a:solidFill>
                  <a:prstClr val="black"/>
                </a:solidFill>
                <a:effectLst/>
                <a:uLnTx/>
                <a:uFillTx/>
                <a:latin typeface="Candara"/>
                <a:ea typeface="+mn-ea"/>
                <a:cs typeface="+mn-cs"/>
              </a:rPr>
              <a:t>2</a:t>
            </a:r>
            <a:r>
              <a:rPr kumimoji="0" lang="en-US" sz="6000" b="1" i="0" u="none" strike="noStrike" kern="1200" cap="none" spc="0" normalizeH="0" baseline="0" noProof="0" dirty="0">
                <a:ln>
                  <a:noFill/>
                </a:ln>
                <a:solidFill>
                  <a:prstClr val="black"/>
                </a:solidFill>
                <a:effectLst/>
                <a:uLnTx/>
                <a:uFillTx/>
                <a:latin typeface="Candara"/>
                <a:ea typeface="+mn-ea"/>
                <a:cs typeface="+mn-cs"/>
              </a:rPr>
              <a:t>= </a:t>
            </a:r>
            <a:r>
              <a:rPr kumimoji="0" lang="en-US" sz="6000" b="1" i="0" u="none" strike="noStrike" kern="1200" cap="none" spc="0" normalizeH="0" baseline="0" noProof="0" dirty="0">
                <a:ln>
                  <a:noFill/>
                </a:ln>
                <a:solidFill>
                  <a:prstClr val="black"/>
                </a:solidFill>
                <a:effectLst/>
                <a:highlight>
                  <a:srgbClr val="FFFF00"/>
                </a:highlight>
                <a:uLnTx/>
                <a:uFillTx/>
                <a:latin typeface="Candara"/>
                <a:ea typeface="+mn-ea"/>
                <a:cs typeface="+mn-cs"/>
              </a:rPr>
              <a:t>0</a:t>
            </a:r>
            <a:r>
              <a:rPr kumimoji="0" lang="en-US" sz="6000" b="1" i="0" u="none" strike="noStrike" kern="1200" cap="none" spc="0" normalizeH="0" baseline="30000" noProof="0" dirty="0">
                <a:ln>
                  <a:noFill/>
                </a:ln>
                <a:solidFill>
                  <a:prstClr val="black"/>
                </a:solidFill>
                <a:effectLst/>
                <a:uLnTx/>
                <a:uFillTx/>
                <a:latin typeface="Candara"/>
                <a:ea typeface="+mn-ea"/>
                <a:cs typeface="+mn-cs"/>
              </a:rPr>
              <a:t>2</a:t>
            </a:r>
            <a:r>
              <a:rPr kumimoji="0" lang="en-US" sz="6000" b="1" i="0" u="none" strike="noStrike" kern="1200" cap="none" spc="0" normalizeH="0" baseline="0" noProof="0" dirty="0">
                <a:ln>
                  <a:noFill/>
                </a:ln>
                <a:solidFill>
                  <a:prstClr val="black"/>
                </a:solidFill>
                <a:effectLst/>
                <a:uLnTx/>
                <a:uFillTx/>
                <a:latin typeface="Candara"/>
                <a:ea typeface="+mn-ea"/>
                <a:cs typeface="+mn-cs"/>
              </a:rPr>
              <a:t> + 2(</a:t>
            </a:r>
            <a:r>
              <a:rPr kumimoji="0" lang="en-US" sz="6000" b="1" i="0" u="none" strike="noStrike" kern="1200" cap="none" spc="0" normalizeH="0" baseline="0" noProof="0" dirty="0">
                <a:ln>
                  <a:noFill/>
                </a:ln>
                <a:solidFill>
                  <a:srgbClr val="FF0000"/>
                </a:solidFill>
                <a:effectLst/>
                <a:highlight>
                  <a:srgbClr val="FFFF00"/>
                </a:highlight>
                <a:uLnTx/>
                <a:uFillTx/>
                <a:latin typeface="Candara"/>
                <a:ea typeface="+mn-ea"/>
                <a:cs typeface="+mn-cs"/>
              </a:rPr>
              <a:t>4</a:t>
            </a:r>
            <a:r>
              <a:rPr kumimoji="0" lang="en-US" sz="6000" b="1" i="0" u="none" strike="noStrike" kern="1200" cap="none" spc="0" normalizeH="0" baseline="0" noProof="0" dirty="0">
                <a:ln>
                  <a:noFill/>
                </a:ln>
                <a:solidFill>
                  <a:prstClr val="black"/>
                </a:solidFill>
                <a:effectLst/>
                <a:uLnTx/>
                <a:uFillTx/>
                <a:latin typeface="Candara"/>
                <a:ea typeface="+mn-ea"/>
                <a:cs typeface="+mn-cs"/>
              </a:rPr>
              <a:t>)</a:t>
            </a:r>
            <a:r>
              <a:rPr kumimoji="0" lang="en-US" sz="6000" b="1" i="0" u="none" strike="noStrike" kern="1200" cap="none" spc="0" normalizeH="0" baseline="0" noProof="0" dirty="0" err="1">
                <a:ln>
                  <a:noFill/>
                </a:ln>
                <a:solidFill>
                  <a:prstClr val="black"/>
                </a:solidFill>
                <a:effectLst/>
                <a:uLnTx/>
                <a:uFillTx/>
                <a:latin typeface="Candara"/>
                <a:ea typeface="+mn-ea"/>
                <a:cs typeface="+mn-cs"/>
              </a:rPr>
              <a:t>Δx</a:t>
            </a:r>
            <a:endParaRPr kumimoji="0" lang="en-US" sz="6000" b="1"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20886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225" y="-583358"/>
            <a:ext cx="7581901" cy="1653988"/>
          </a:xfrm>
        </p:spPr>
        <p:txBody>
          <a:bodyPr/>
          <a:lstStyle/>
          <a:p>
            <a:r>
              <a:rPr lang="en-US" sz="4400" dirty="0"/>
              <a:t>MODELING-G.U.E.S.</a:t>
            </a:r>
            <a:r>
              <a:rPr lang="en-US" sz="4400" b="1" u="sng" dirty="0">
                <a:solidFill>
                  <a:srgbClr val="FF0000"/>
                </a:solidFill>
                <a:effectLst>
                  <a:outerShdw blurRad="38100" dist="38100" dir="2700000" algn="tl">
                    <a:srgbClr val="000000">
                      <a:alpha val="43137"/>
                    </a:srgbClr>
                  </a:outerShdw>
                </a:effectLst>
              </a:rPr>
              <a:t>S</a:t>
            </a:r>
          </a:p>
        </p:txBody>
      </p:sp>
      <p:sp>
        <p:nvSpPr>
          <p:cNvPr id="3" name="Content Placeholder 2"/>
          <p:cNvSpPr>
            <a:spLocks noGrp="1"/>
          </p:cNvSpPr>
          <p:nvPr>
            <p:ph idx="1"/>
          </p:nvPr>
        </p:nvSpPr>
        <p:spPr>
          <a:xfrm>
            <a:off x="332581" y="682218"/>
            <a:ext cx="12148979" cy="776824"/>
          </a:xfrm>
        </p:spPr>
        <p:txBody>
          <a:bodyPr>
            <a:noAutofit/>
          </a:bodyPr>
          <a:lstStyle/>
          <a:p>
            <a:pPr marL="0" indent="0">
              <a:buNone/>
            </a:pPr>
            <a:r>
              <a:rPr lang="en-US" sz="4400" b="1" dirty="0"/>
              <a:t>SOLVE</a:t>
            </a:r>
            <a:endParaRPr lang="en-US" sz="4400" b="1" dirty="0">
              <a:effectLst/>
            </a:endParaRPr>
          </a:p>
          <a:p>
            <a:pPr marL="0" indent="0">
              <a:buNone/>
            </a:pPr>
            <a:endParaRPr lang="en-US" sz="5400" b="1" dirty="0">
              <a:effectLst/>
            </a:endParaRPr>
          </a:p>
        </p:txBody>
      </p:sp>
      <p:sp>
        <p:nvSpPr>
          <p:cNvPr id="4" name="Rectangle 3"/>
          <p:cNvSpPr/>
          <p:nvPr/>
        </p:nvSpPr>
        <p:spPr>
          <a:xfrm>
            <a:off x="503343" y="2567836"/>
            <a:ext cx="4572000" cy="378565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6" name="Rectangle 5"/>
          <p:cNvSpPr/>
          <p:nvPr/>
        </p:nvSpPr>
        <p:spPr>
          <a:xfrm>
            <a:off x="1451743" y="3404078"/>
            <a:ext cx="1794882"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965 km/h</a:t>
            </a:r>
          </a:p>
        </p:txBody>
      </p:sp>
      <p:sp>
        <p:nvSpPr>
          <p:cNvPr id="9" name="Rectangle 8"/>
          <p:cNvSpPr/>
          <p:nvPr/>
        </p:nvSpPr>
        <p:spPr>
          <a:xfrm>
            <a:off x="1451743" y="2706740"/>
            <a:ext cx="1367281" cy="58477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0 km/h</a:t>
            </a:r>
          </a:p>
        </p:txBody>
      </p:sp>
      <p:sp>
        <p:nvSpPr>
          <p:cNvPr id="11" name="Rectangle 10"/>
          <p:cNvSpPr/>
          <p:nvPr/>
        </p:nvSpPr>
        <p:spPr>
          <a:xfrm>
            <a:off x="1246497" y="5609675"/>
            <a:ext cx="12652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m/s</a:t>
            </a:r>
            <a:r>
              <a:rPr kumimoji="0" lang="en-US" sz="3200" b="0" i="0" u="none" strike="noStrike" kern="1200" cap="none" spc="0" normalizeH="0" baseline="30000" noProof="0" dirty="0">
                <a:ln>
                  <a:noFill/>
                </a:ln>
                <a:solidFill>
                  <a:prstClr val="black"/>
                </a:solidFill>
                <a:effectLst/>
                <a:uLnTx/>
                <a:uFillTx/>
                <a:latin typeface="Calibri" panose="020F0502020204030204"/>
                <a:ea typeface="+mn-ea"/>
                <a:cs typeface="+mn-cs"/>
              </a:rPr>
              <a:t>2</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65FA823-389D-42C8-8DED-7F0F420201F6}"/>
              </a:ext>
            </a:extLst>
          </p:cNvPr>
          <p:cNvSpPr/>
          <p:nvPr/>
        </p:nvSpPr>
        <p:spPr>
          <a:xfrm>
            <a:off x="1600200" y="4837689"/>
            <a:ext cx="137088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13">
            <a:extLst>
              <a:ext uri="{FF2B5EF4-FFF2-40B4-BE49-F238E27FC236}">
                <a16:creationId xmlns:a16="http://schemas.microsoft.com/office/drawing/2014/main" id="{9C44FFF3-F3B8-4C38-9860-A6F262FF1F95}"/>
              </a:ext>
            </a:extLst>
          </p:cNvPr>
          <p:cNvSpPr/>
          <p:nvPr/>
        </p:nvSpPr>
        <p:spPr>
          <a:xfrm>
            <a:off x="1600200" y="4080746"/>
            <a:ext cx="85792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NU</a:t>
            </a:r>
          </a:p>
        </p:txBody>
      </p:sp>
      <p:sp>
        <p:nvSpPr>
          <p:cNvPr id="15" name="Content Placeholder 2">
            <a:extLst>
              <a:ext uri="{FF2B5EF4-FFF2-40B4-BE49-F238E27FC236}">
                <a16:creationId xmlns:a16="http://schemas.microsoft.com/office/drawing/2014/main" id="{E760FE43-4C34-4CC8-AA31-B8FC163B734C}"/>
              </a:ext>
            </a:extLst>
          </p:cNvPr>
          <p:cNvSpPr txBox="1">
            <a:spLocks/>
          </p:cNvSpPr>
          <p:nvPr/>
        </p:nvSpPr>
        <p:spPr>
          <a:xfrm>
            <a:off x="433425" y="1389687"/>
            <a:ext cx="12148979" cy="77682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Do the CORRECT math</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D207222-C640-457A-8D62-07F261F624BC}"/>
              </a:ext>
            </a:extLst>
          </p:cNvPr>
          <p:cNvSpPr/>
          <p:nvPr/>
        </p:nvSpPr>
        <p:spPr>
          <a:xfrm>
            <a:off x="5852160" y="2180275"/>
            <a:ext cx="569214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ndara"/>
                <a:ea typeface="+mn-ea"/>
                <a:cs typeface="+mn-cs"/>
              </a:rPr>
              <a:t>V</a:t>
            </a:r>
            <a:r>
              <a:rPr kumimoji="0" lang="en-US" sz="6000" b="1" i="0" u="none" strike="noStrike" kern="1200" cap="none" spc="0" normalizeH="0" baseline="-25000" noProof="0" dirty="0">
                <a:ln>
                  <a:noFill/>
                </a:ln>
                <a:solidFill>
                  <a:prstClr val="black"/>
                </a:solidFill>
                <a:effectLst/>
                <a:uLnTx/>
                <a:uFillTx/>
                <a:latin typeface="Candara"/>
                <a:ea typeface="+mn-ea"/>
                <a:cs typeface="+mn-cs"/>
              </a:rPr>
              <a:t>f</a:t>
            </a:r>
            <a:r>
              <a:rPr kumimoji="0" lang="en-US" sz="6000" b="1" i="0" u="none" strike="noStrike" kern="1200" cap="none" spc="0" normalizeH="0" baseline="30000" noProof="0" dirty="0">
                <a:ln>
                  <a:noFill/>
                </a:ln>
                <a:solidFill>
                  <a:prstClr val="black"/>
                </a:solidFill>
                <a:effectLst/>
                <a:uLnTx/>
                <a:uFillTx/>
                <a:latin typeface="Candara"/>
                <a:ea typeface="+mn-ea"/>
                <a:cs typeface="+mn-cs"/>
              </a:rPr>
              <a:t>2</a:t>
            </a:r>
            <a:r>
              <a:rPr kumimoji="0" lang="en-US" sz="6000" b="1" i="0" u="none" strike="noStrike" kern="1200" cap="none" spc="0" normalizeH="0" baseline="0" noProof="0" dirty="0">
                <a:ln>
                  <a:noFill/>
                </a:ln>
                <a:solidFill>
                  <a:prstClr val="black"/>
                </a:solidFill>
                <a:effectLst/>
                <a:uLnTx/>
                <a:uFillTx/>
                <a:latin typeface="Candara"/>
                <a:ea typeface="+mn-ea"/>
                <a:cs typeface="+mn-cs"/>
              </a:rPr>
              <a:t>= V</a:t>
            </a:r>
            <a:r>
              <a:rPr kumimoji="0" lang="en-US" sz="6000" b="1" i="0" u="none" strike="noStrike" kern="1200" cap="none" spc="0" normalizeH="0" baseline="-25000" noProof="0" dirty="0">
                <a:ln>
                  <a:noFill/>
                </a:ln>
                <a:solidFill>
                  <a:prstClr val="black"/>
                </a:solidFill>
                <a:effectLst/>
                <a:uLnTx/>
                <a:uFillTx/>
                <a:latin typeface="Candara"/>
                <a:ea typeface="+mn-ea"/>
                <a:cs typeface="+mn-cs"/>
              </a:rPr>
              <a:t>i</a:t>
            </a:r>
            <a:r>
              <a:rPr kumimoji="0" lang="en-US" sz="6000" b="1" i="0" u="none" strike="noStrike" kern="1200" cap="none" spc="0" normalizeH="0" baseline="30000" noProof="0" dirty="0">
                <a:ln>
                  <a:noFill/>
                </a:ln>
                <a:solidFill>
                  <a:prstClr val="black"/>
                </a:solidFill>
                <a:effectLst/>
                <a:uLnTx/>
                <a:uFillTx/>
                <a:latin typeface="Candara"/>
                <a:ea typeface="+mn-ea"/>
                <a:cs typeface="+mn-cs"/>
              </a:rPr>
              <a:t>2</a:t>
            </a:r>
            <a:r>
              <a:rPr kumimoji="0" lang="en-US" sz="6000" b="1" i="0" u="none" strike="noStrike" kern="1200" cap="none" spc="0" normalizeH="0" baseline="0" noProof="0" dirty="0">
                <a:ln>
                  <a:noFill/>
                </a:ln>
                <a:solidFill>
                  <a:prstClr val="black"/>
                </a:solidFill>
                <a:effectLst/>
                <a:uLnTx/>
                <a:uFillTx/>
                <a:latin typeface="Candara"/>
                <a:ea typeface="+mn-ea"/>
                <a:cs typeface="+mn-cs"/>
              </a:rPr>
              <a:t> + 2aΔx</a:t>
            </a:r>
          </a:p>
        </p:txBody>
      </p:sp>
      <p:sp>
        <p:nvSpPr>
          <p:cNvPr id="16" name="Rectangle 15">
            <a:extLst>
              <a:ext uri="{FF2B5EF4-FFF2-40B4-BE49-F238E27FC236}">
                <a16:creationId xmlns:a16="http://schemas.microsoft.com/office/drawing/2014/main" id="{57CE25AC-DD14-4319-BEFA-F61B39AC640D}"/>
              </a:ext>
            </a:extLst>
          </p:cNvPr>
          <p:cNvSpPr/>
          <p:nvPr/>
        </p:nvSpPr>
        <p:spPr>
          <a:xfrm>
            <a:off x="5050792" y="3149768"/>
            <a:ext cx="569214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ndara"/>
                <a:ea typeface="+mn-ea"/>
                <a:cs typeface="+mn-cs"/>
              </a:rPr>
              <a:t>965</a:t>
            </a:r>
            <a:r>
              <a:rPr kumimoji="0" lang="en-US" sz="4800" b="1" i="0" u="none" strike="noStrike" kern="1200" cap="none" spc="0" normalizeH="0" baseline="30000" noProof="0" dirty="0">
                <a:ln>
                  <a:noFill/>
                </a:ln>
                <a:solidFill>
                  <a:srgbClr val="FF0000"/>
                </a:solidFill>
                <a:effectLst/>
                <a:uLnTx/>
                <a:uFillTx/>
                <a:latin typeface="Candara"/>
                <a:ea typeface="+mn-ea"/>
                <a:cs typeface="+mn-cs"/>
              </a:rPr>
              <a:t>2</a:t>
            </a:r>
            <a:r>
              <a:rPr kumimoji="0" lang="en-US" sz="4800" b="1" i="0" u="none" strike="noStrike" kern="1200" cap="none" spc="0" normalizeH="0" baseline="0" noProof="0" dirty="0">
                <a:ln>
                  <a:noFill/>
                </a:ln>
                <a:solidFill>
                  <a:srgbClr val="FF0000"/>
                </a:solidFill>
                <a:effectLst/>
                <a:uLnTx/>
                <a:uFillTx/>
                <a:latin typeface="Candara"/>
                <a:ea typeface="+mn-ea"/>
                <a:cs typeface="+mn-cs"/>
              </a:rPr>
              <a:t>= 0</a:t>
            </a:r>
            <a:r>
              <a:rPr kumimoji="0" lang="en-US" sz="4800" b="1" i="0" u="none" strike="noStrike" kern="1200" cap="none" spc="0" normalizeH="0" baseline="30000" noProof="0" dirty="0">
                <a:ln>
                  <a:noFill/>
                </a:ln>
                <a:solidFill>
                  <a:srgbClr val="FF0000"/>
                </a:solidFill>
                <a:effectLst/>
                <a:uLnTx/>
                <a:uFillTx/>
                <a:latin typeface="Candara"/>
                <a:ea typeface="+mn-ea"/>
                <a:cs typeface="+mn-cs"/>
              </a:rPr>
              <a:t>2</a:t>
            </a:r>
            <a:r>
              <a:rPr kumimoji="0" lang="en-US" sz="4800" b="1" i="0" u="none" strike="noStrike" kern="1200" cap="none" spc="0" normalizeH="0" baseline="0" noProof="0" dirty="0">
                <a:ln>
                  <a:noFill/>
                </a:ln>
                <a:solidFill>
                  <a:srgbClr val="FF0000"/>
                </a:solidFill>
                <a:effectLst/>
                <a:uLnTx/>
                <a:uFillTx/>
                <a:latin typeface="Candara"/>
                <a:ea typeface="+mn-ea"/>
                <a:cs typeface="+mn-cs"/>
              </a:rPr>
              <a:t> + 2(4)</a:t>
            </a:r>
            <a:r>
              <a:rPr kumimoji="0" lang="en-US" sz="4800" b="1" i="0" u="none" strike="noStrike" kern="1200" cap="none" spc="0" normalizeH="0" baseline="0" noProof="0" dirty="0" err="1">
                <a:ln>
                  <a:noFill/>
                </a:ln>
                <a:solidFill>
                  <a:srgbClr val="FF0000"/>
                </a:solidFill>
                <a:effectLst/>
                <a:uLnTx/>
                <a:uFillTx/>
                <a:latin typeface="Candara"/>
                <a:ea typeface="+mn-ea"/>
                <a:cs typeface="+mn-cs"/>
              </a:rPr>
              <a:t>Δx</a:t>
            </a:r>
            <a:endParaRPr kumimoji="0" lang="en-US" sz="4800" b="1" i="0" u="none" strike="noStrike" kern="1200" cap="none" spc="0" normalizeH="0" baseline="0" noProof="0" dirty="0">
              <a:ln>
                <a:noFill/>
              </a:ln>
              <a:solidFill>
                <a:srgbClr val="FF0000"/>
              </a:solidFill>
              <a:effectLst/>
              <a:uLnTx/>
              <a:uFillTx/>
              <a:latin typeface="Candara"/>
              <a:ea typeface="+mn-ea"/>
              <a:cs typeface="+mn-cs"/>
            </a:endParaRPr>
          </a:p>
        </p:txBody>
      </p:sp>
      <p:sp>
        <p:nvSpPr>
          <p:cNvPr id="17" name="Rectangle 16">
            <a:extLst>
              <a:ext uri="{FF2B5EF4-FFF2-40B4-BE49-F238E27FC236}">
                <a16:creationId xmlns:a16="http://schemas.microsoft.com/office/drawing/2014/main" id="{D7C0D744-BCD4-435F-859E-B9DC97E0BCA8}"/>
              </a:ext>
            </a:extLst>
          </p:cNvPr>
          <p:cNvSpPr/>
          <p:nvPr/>
        </p:nvSpPr>
        <p:spPr>
          <a:xfrm>
            <a:off x="5050792" y="3922049"/>
            <a:ext cx="724788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highlight>
                  <a:srgbClr val="FFFF00"/>
                </a:highlight>
                <a:uLnTx/>
                <a:uFillTx/>
                <a:latin typeface="Candara"/>
                <a:ea typeface="+mn-ea"/>
                <a:cs typeface="+mn-cs"/>
              </a:rPr>
              <a:t>931225</a:t>
            </a:r>
            <a:r>
              <a:rPr kumimoji="0" lang="en-US" sz="4400" b="1" i="0" u="none" strike="noStrike" kern="1200" cap="none" spc="0" normalizeH="0" baseline="0" noProof="0" dirty="0">
                <a:ln>
                  <a:noFill/>
                </a:ln>
                <a:solidFill>
                  <a:prstClr val="black"/>
                </a:solidFill>
                <a:effectLst/>
                <a:uLnTx/>
                <a:uFillTx/>
                <a:latin typeface="Candara"/>
                <a:ea typeface="+mn-ea"/>
                <a:cs typeface="+mn-cs"/>
              </a:rPr>
              <a:t>= </a:t>
            </a:r>
            <a:r>
              <a:rPr kumimoji="0" lang="en-US" sz="4400" b="1" i="0" u="none" strike="noStrike" kern="1200" cap="none" spc="0" normalizeH="0" baseline="0" noProof="0" dirty="0">
                <a:ln>
                  <a:noFill/>
                </a:ln>
                <a:solidFill>
                  <a:srgbClr val="FF0000"/>
                </a:solidFill>
                <a:effectLst/>
                <a:highlight>
                  <a:srgbClr val="FFFF00"/>
                </a:highlight>
                <a:uLnTx/>
                <a:uFillTx/>
                <a:latin typeface="Candara"/>
                <a:ea typeface="+mn-ea"/>
                <a:cs typeface="+mn-cs"/>
              </a:rPr>
              <a:t>0</a:t>
            </a:r>
            <a:r>
              <a:rPr kumimoji="0" lang="en-US" sz="4400" b="1" i="0" u="none" strike="noStrike" kern="1200" cap="none" spc="0" normalizeH="0" baseline="0" noProof="0" dirty="0">
                <a:ln>
                  <a:noFill/>
                </a:ln>
                <a:solidFill>
                  <a:prstClr val="black"/>
                </a:solidFill>
                <a:effectLst/>
                <a:uLnTx/>
                <a:uFillTx/>
                <a:latin typeface="Candara"/>
                <a:ea typeface="+mn-ea"/>
                <a:cs typeface="+mn-cs"/>
              </a:rPr>
              <a:t> + </a:t>
            </a:r>
            <a:r>
              <a:rPr kumimoji="0" lang="en-US" sz="4400" b="1" i="0" u="none" strike="noStrike" kern="1200" cap="none" spc="0" normalizeH="0" baseline="0" noProof="0" dirty="0">
                <a:ln>
                  <a:noFill/>
                </a:ln>
                <a:solidFill>
                  <a:srgbClr val="FF0000"/>
                </a:solidFill>
                <a:effectLst/>
                <a:highlight>
                  <a:srgbClr val="FFFF00"/>
                </a:highlight>
                <a:uLnTx/>
                <a:uFillTx/>
                <a:latin typeface="Candara"/>
                <a:ea typeface="+mn-ea"/>
                <a:cs typeface="+mn-cs"/>
              </a:rPr>
              <a:t>8</a:t>
            </a:r>
            <a:r>
              <a:rPr kumimoji="0" lang="en-US" sz="4400" b="1" i="0" u="none" strike="noStrike" kern="1200" cap="none" spc="0" normalizeH="0" baseline="0" noProof="0" dirty="0">
                <a:ln>
                  <a:noFill/>
                </a:ln>
                <a:solidFill>
                  <a:prstClr val="black"/>
                </a:solidFill>
                <a:effectLst/>
                <a:uLnTx/>
                <a:uFillTx/>
                <a:latin typeface="Candara"/>
                <a:ea typeface="+mn-ea"/>
                <a:cs typeface="+mn-cs"/>
              </a:rPr>
              <a:t>Δx</a:t>
            </a:r>
          </a:p>
        </p:txBody>
      </p:sp>
      <p:sp>
        <p:nvSpPr>
          <p:cNvPr id="18" name="Rectangle 17">
            <a:extLst>
              <a:ext uri="{FF2B5EF4-FFF2-40B4-BE49-F238E27FC236}">
                <a16:creationId xmlns:a16="http://schemas.microsoft.com/office/drawing/2014/main" id="{CB301E74-3E9A-4524-91BE-8C2814DE92E1}"/>
              </a:ext>
            </a:extLst>
          </p:cNvPr>
          <p:cNvSpPr/>
          <p:nvPr/>
        </p:nvSpPr>
        <p:spPr>
          <a:xfrm>
            <a:off x="5035131" y="4730645"/>
            <a:ext cx="724788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black"/>
                </a:solidFill>
                <a:effectLst/>
                <a:highlight>
                  <a:srgbClr val="FFFF00"/>
                </a:highlight>
                <a:uLnTx/>
                <a:uFillTx/>
                <a:latin typeface="Candara"/>
                <a:ea typeface="+mn-ea"/>
                <a:cs typeface="+mn-cs"/>
              </a:rPr>
              <a:t>931225</a:t>
            </a:r>
            <a:r>
              <a:rPr kumimoji="0" lang="en-US" sz="4400" b="1" i="0" u="sng" strike="noStrike" kern="1200" cap="none" spc="0" normalizeH="0" baseline="0" noProof="0" dirty="0">
                <a:ln>
                  <a:noFill/>
                </a:ln>
                <a:solidFill>
                  <a:prstClr val="black"/>
                </a:solidFill>
                <a:effectLst/>
                <a:uLnTx/>
                <a:uFillTx/>
                <a:latin typeface="Candara"/>
                <a:ea typeface="+mn-ea"/>
                <a:cs typeface="+mn-cs"/>
              </a:rPr>
              <a:t>= </a:t>
            </a:r>
            <a:r>
              <a:rPr kumimoji="0" lang="en-US" sz="4400" b="1" i="0" u="sng" strike="noStrike" kern="1200" cap="none" spc="0" normalizeH="0" baseline="0" noProof="0" dirty="0">
                <a:ln>
                  <a:noFill/>
                </a:ln>
                <a:solidFill>
                  <a:prstClr val="black"/>
                </a:solidFill>
                <a:effectLst/>
                <a:highlight>
                  <a:srgbClr val="FFFF00"/>
                </a:highlight>
                <a:uLnTx/>
                <a:uFillTx/>
                <a:latin typeface="Candara"/>
                <a:ea typeface="+mn-ea"/>
                <a:cs typeface="+mn-cs"/>
              </a:rPr>
              <a:t>8</a:t>
            </a:r>
            <a:r>
              <a:rPr kumimoji="0" lang="en-US" sz="4400" b="1" i="0" u="none" strike="noStrike" kern="1200" cap="none" spc="0" normalizeH="0" baseline="0" noProof="0" dirty="0">
                <a:ln>
                  <a:noFill/>
                </a:ln>
                <a:solidFill>
                  <a:prstClr val="black"/>
                </a:solidFill>
                <a:effectLst/>
                <a:uLnTx/>
                <a:uFillTx/>
                <a:latin typeface="Candara"/>
                <a:ea typeface="+mn-ea"/>
                <a:cs typeface="+mn-cs"/>
              </a:rPr>
              <a:t>Δx</a:t>
            </a:r>
          </a:p>
        </p:txBody>
      </p:sp>
      <p:sp>
        <p:nvSpPr>
          <p:cNvPr id="19" name="Rectangle 18">
            <a:extLst>
              <a:ext uri="{FF2B5EF4-FFF2-40B4-BE49-F238E27FC236}">
                <a16:creationId xmlns:a16="http://schemas.microsoft.com/office/drawing/2014/main" id="{04142320-15D4-4604-B690-28FA90B40377}"/>
              </a:ext>
            </a:extLst>
          </p:cNvPr>
          <p:cNvSpPr/>
          <p:nvPr/>
        </p:nvSpPr>
        <p:spPr>
          <a:xfrm>
            <a:off x="5646433" y="5351582"/>
            <a:ext cx="418336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highlight>
                  <a:srgbClr val="FFFF00"/>
                </a:highlight>
                <a:uLnTx/>
                <a:uFillTx/>
                <a:latin typeface="Candara"/>
                <a:ea typeface="+mn-ea"/>
                <a:cs typeface="+mn-cs"/>
              </a:rPr>
              <a:t>8     </a:t>
            </a:r>
            <a:r>
              <a:rPr kumimoji="0" lang="en-US" sz="4400" b="1" i="0" u="none" strike="noStrike" kern="1200" cap="none" spc="0" normalizeH="0" baseline="0" noProof="0" dirty="0">
                <a:ln>
                  <a:noFill/>
                </a:ln>
                <a:solidFill>
                  <a:prstClr val="black"/>
                </a:solidFill>
                <a:effectLst/>
                <a:uLnTx/>
                <a:uFillTx/>
                <a:latin typeface="Candara"/>
                <a:ea typeface="+mn-ea"/>
                <a:cs typeface="+mn-cs"/>
              </a:rPr>
              <a:t>= </a:t>
            </a:r>
            <a:r>
              <a:rPr kumimoji="0" lang="en-US" sz="4400" b="1" i="0" u="none" strike="noStrike" kern="1200" cap="none" spc="0" normalizeH="0" baseline="0" noProof="0" dirty="0">
                <a:ln>
                  <a:noFill/>
                </a:ln>
                <a:solidFill>
                  <a:prstClr val="black"/>
                </a:solidFill>
                <a:effectLst/>
                <a:highlight>
                  <a:srgbClr val="FFFF00"/>
                </a:highlight>
                <a:uLnTx/>
                <a:uFillTx/>
                <a:latin typeface="Candara"/>
                <a:ea typeface="+mn-ea"/>
                <a:cs typeface="+mn-cs"/>
              </a:rPr>
              <a:t>8</a:t>
            </a:r>
            <a:endParaRPr kumimoji="0" lang="en-US" sz="4400" b="1" i="0" u="none" strike="noStrike" kern="1200" cap="none" spc="0" normalizeH="0" baseline="0" noProof="0" dirty="0">
              <a:ln>
                <a:noFill/>
              </a:ln>
              <a:solidFill>
                <a:prstClr val="black"/>
              </a:solidFill>
              <a:effectLst/>
              <a:uLnTx/>
              <a:uFillTx/>
              <a:latin typeface="Candara"/>
              <a:ea typeface="+mn-ea"/>
              <a:cs typeface="+mn-cs"/>
            </a:endParaRPr>
          </a:p>
        </p:txBody>
      </p:sp>
      <p:cxnSp>
        <p:nvCxnSpPr>
          <p:cNvPr id="8" name="Straight Connector 7">
            <a:extLst>
              <a:ext uri="{FF2B5EF4-FFF2-40B4-BE49-F238E27FC236}">
                <a16:creationId xmlns:a16="http://schemas.microsoft.com/office/drawing/2014/main" id="{4F8A9129-A32A-4ECC-9E76-AED1F812C570}"/>
              </a:ext>
            </a:extLst>
          </p:cNvPr>
          <p:cNvCxnSpPr/>
          <p:nvPr/>
        </p:nvCxnSpPr>
        <p:spPr>
          <a:xfrm>
            <a:off x="6949440" y="4837689"/>
            <a:ext cx="388620" cy="1356761"/>
          </a:xfrm>
          <a:prstGeom prst="line">
            <a:avLst/>
          </a:prstGeom>
          <a:ln w="76200"/>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B032A355-0909-4FA2-B9CB-1F6BB86E945C}"/>
              </a:ext>
            </a:extLst>
          </p:cNvPr>
          <p:cNvSpPr/>
          <p:nvPr/>
        </p:nvSpPr>
        <p:spPr>
          <a:xfrm>
            <a:off x="8057516" y="4746628"/>
            <a:ext cx="333438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ndara"/>
                <a:ea typeface="+mn-ea"/>
                <a:cs typeface="+mn-cs"/>
              </a:rPr>
              <a:t>=116,403.12</a:t>
            </a:r>
          </a:p>
        </p:txBody>
      </p:sp>
      <p:sp>
        <p:nvSpPr>
          <p:cNvPr id="21" name="Rectangle 20">
            <a:extLst>
              <a:ext uri="{FF2B5EF4-FFF2-40B4-BE49-F238E27FC236}">
                <a16:creationId xmlns:a16="http://schemas.microsoft.com/office/drawing/2014/main" id="{C1D854D3-2B9E-418A-945E-76E7876ADF8F}"/>
              </a:ext>
            </a:extLst>
          </p:cNvPr>
          <p:cNvSpPr/>
          <p:nvPr/>
        </p:nvSpPr>
        <p:spPr>
          <a:xfrm>
            <a:off x="10631488" y="4788632"/>
            <a:ext cx="3334384"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ndara"/>
                <a:ea typeface="+mn-ea"/>
                <a:cs typeface="+mn-cs"/>
              </a:rPr>
              <a:t>km</a:t>
            </a:r>
          </a:p>
        </p:txBody>
      </p:sp>
      <p:cxnSp>
        <p:nvCxnSpPr>
          <p:cNvPr id="22" name="Straight Connector 21">
            <a:extLst>
              <a:ext uri="{FF2B5EF4-FFF2-40B4-BE49-F238E27FC236}">
                <a16:creationId xmlns:a16="http://schemas.microsoft.com/office/drawing/2014/main" id="{6D64A680-F55F-4515-9238-02BD159A16DC}"/>
              </a:ext>
            </a:extLst>
          </p:cNvPr>
          <p:cNvCxnSpPr>
            <a:cxnSpLocks/>
          </p:cNvCxnSpPr>
          <p:nvPr/>
        </p:nvCxnSpPr>
        <p:spPr>
          <a:xfrm flipV="1">
            <a:off x="10690450" y="5440659"/>
            <a:ext cx="816134" cy="1422"/>
          </a:xfrm>
          <a:prstGeom prst="line">
            <a:avLst/>
          </a:prstGeom>
          <a:ln w="7620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0C18C20D-FEC6-42F5-89F3-FF3DA274C7E6}"/>
              </a:ext>
            </a:extLst>
          </p:cNvPr>
          <p:cNvCxnSpPr>
            <a:cxnSpLocks/>
          </p:cNvCxnSpPr>
          <p:nvPr/>
        </p:nvCxnSpPr>
        <p:spPr>
          <a:xfrm flipV="1">
            <a:off x="10728550" y="5570199"/>
            <a:ext cx="816134" cy="1422"/>
          </a:xfrm>
          <a:prstGeom prst="line">
            <a:avLst/>
          </a:prstGeom>
          <a:ln w="762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48C73C7-B9F5-405C-815E-0A1CFA0F3DEA}"/>
              </a:ext>
            </a:extLst>
          </p:cNvPr>
          <p:cNvCxnSpPr>
            <a:cxnSpLocks/>
          </p:cNvCxnSpPr>
          <p:nvPr/>
        </p:nvCxnSpPr>
        <p:spPr>
          <a:xfrm flipV="1">
            <a:off x="10720930" y="5745459"/>
            <a:ext cx="816134" cy="1422"/>
          </a:xfrm>
          <a:prstGeom prst="line">
            <a:avLst/>
          </a:prstGeom>
          <a:ln w="762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B19105AA-8CCD-4E19-80A5-861483B2E186}"/>
              </a:ext>
            </a:extLst>
          </p:cNvPr>
          <p:cNvCxnSpPr>
            <a:cxnSpLocks/>
          </p:cNvCxnSpPr>
          <p:nvPr/>
        </p:nvCxnSpPr>
        <p:spPr>
          <a:xfrm flipV="1">
            <a:off x="10736170" y="5874999"/>
            <a:ext cx="816134" cy="1422"/>
          </a:xfrm>
          <a:prstGeom prst="line">
            <a:avLst/>
          </a:prstGeom>
          <a:ln w="7620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2D296D66-41DC-429F-9072-F9EED08F9374}"/>
              </a:ext>
            </a:extLst>
          </p:cNvPr>
          <p:cNvCxnSpPr>
            <a:cxnSpLocks/>
          </p:cNvCxnSpPr>
          <p:nvPr/>
        </p:nvCxnSpPr>
        <p:spPr>
          <a:xfrm flipV="1">
            <a:off x="10751410" y="6004539"/>
            <a:ext cx="816134" cy="1422"/>
          </a:xfrm>
          <a:prstGeom prst="line">
            <a:avLst/>
          </a:prstGeom>
          <a:ln w="76200"/>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6EC39CA-B7A5-4690-8FBC-D30A1D9FD160}"/>
              </a:ext>
            </a:extLst>
          </p:cNvPr>
          <p:cNvSpPr/>
          <p:nvPr/>
        </p:nvSpPr>
        <p:spPr>
          <a:xfrm>
            <a:off x="7338060" y="4691490"/>
            <a:ext cx="4229484" cy="16619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7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build="p"/>
      <p:bldP spid="16" grpId="0"/>
      <p:bldP spid="17" grpId="0"/>
      <p:bldP spid="18" grpId="0"/>
      <p:bldP spid="19" grpId="0"/>
      <p:bldP spid="20" grpId="0"/>
      <p:bldP spid="2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C9239-DEFC-484F-B85A-B2E60442DA81}"/>
              </a:ext>
            </a:extLst>
          </p:cNvPr>
          <p:cNvSpPr>
            <a:spLocks noGrp="1"/>
          </p:cNvSpPr>
          <p:nvPr>
            <p:ph type="title"/>
          </p:nvPr>
        </p:nvSpPr>
        <p:spPr>
          <a:xfrm>
            <a:off x="1676400" y="109945"/>
            <a:ext cx="10515600" cy="1325563"/>
          </a:xfrm>
        </p:spPr>
        <p:txBody>
          <a:bodyPr>
            <a:normAutofit fontScale="90000"/>
          </a:bodyPr>
          <a:lstStyle/>
          <a:p>
            <a:r>
              <a:rPr lang="en-US" sz="9600" b="1" dirty="0"/>
              <a:t>ONE BIG MISTAKE!!!!</a:t>
            </a:r>
          </a:p>
        </p:txBody>
      </p:sp>
      <p:sp>
        <p:nvSpPr>
          <p:cNvPr id="3" name="Content Placeholder 2">
            <a:extLst>
              <a:ext uri="{FF2B5EF4-FFF2-40B4-BE49-F238E27FC236}">
                <a16:creationId xmlns:a16="http://schemas.microsoft.com/office/drawing/2014/main" id="{57244707-E41A-4E97-8509-624ED860A499}"/>
              </a:ext>
            </a:extLst>
          </p:cNvPr>
          <p:cNvSpPr>
            <a:spLocks noGrp="1"/>
          </p:cNvSpPr>
          <p:nvPr>
            <p:ph idx="1"/>
          </p:nvPr>
        </p:nvSpPr>
        <p:spPr>
          <a:xfrm>
            <a:off x="1593112" y="2024580"/>
            <a:ext cx="8720470" cy="4351338"/>
          </a:xfrm>
        </p:spPr>
        <p:txBody>
          <a:bodyPr>
            <a:normAutofit/>
          </a:bodyPr>
          <a:lstStyle/>
          <a:p>
            <a:pPr marL="0" indent="0">
              <a:buNone/>
            </a:pPr>
            <a:r>
              <a:rPr lang="en-US" sz="4400" dirty="0"/>
              <a:t>There are ALWAYS THREE NUMBERS GIVEN!!!!!!!!!!!!!!!!!!!!!!!!</a:t>
            </a:r>
          </a:p>
          <a:p>
            <a:pPr marL="0" indent="0">
              <a:buNone/>
            </a:pPr>
            <a:r>
              <a:rPr lang="en-US" sz="4400" dirty="0"/>
              <a:t>-USE CONTEXT CLUES!!!!!!!</a:t>
            </a:r>
          </a:p>
          <a:p>
            <a:pPr marL="0" indent="0">
              <a:buNone/>
            </a:pPr>
            <a:r>
              <a:rPr lang="en-US" sz="4400" dirty="0"/>
              <a:t>-It’s typically something about “rest” …..”stopped”</a:t>
            </a:r>
          </a:p>
        </p:txBody>
      </p:sp>
    </p:spTree>
    <p:extLst>
      <p:ext uri="{BB962C8B-B14F-4D97-AF65-F5344CB8AC3E}">
        <p14:creationId xmlns:p14="http://schemas.microsoft.com/office/powerpoint/2010/main" val="120055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1BFF8E85-9F42-4AF9-8DF7-00DF46BC7EF0}"/>
              </a:ext>
            </a:extLst>
          </p:cNvPr>
          <p:cNvSpPr>
            <a:spLocks noChangeArrowheads="1"/>
          </p:cNvSpPr>
          <p:nvPr/>
        </p:nvSpPr>
        <p:spPr bwMode="auto">
          <a:xfrm rot="10800000" flipV="1">
            <a:off x="910683" y="120057"/>
            <a:ext cx="10162479" cy="150810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 A car starts from rest and accelerates uniformly to reach a speed of 23 m/s in 5.5 s. What was the speed of the object after 4.0 seconds? </a:t>
            </a:r>
          </a:p>
          <a:p>
            <a:pPr marL="228600" marR="0" lvl="0" indent="-228600" algn="l" defTabSz="914400" rtl="0" eaLnBrk="0" fontAlgn="base" latinLnBrk="0" hangingPunct="0">
              <a:lnSpc>
                <a:spcPct val="100000"/>
              </a:lnSpc>
              <a:spcBef>
                <a:spcPct val="0"/>
              </a:spcBef>
              <a:spcAft>
                <a:spcPct val="0"/>
              </a:spcAft>
              <a:buClrTx/>
              <a:buSzTx/>
              <a:buFontTx/>
              <a:buAutoNum type="arabicPeriod"/>
              <a:tabLst/>
              <a:defRPr/>
            </a:pPr>
            <a:endParaRPr kumimoji="0" lang="en-US" alt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200DCC2-4690-4B56-8AC0-E53E1661C894}"/>
              </a:ext>
            </a:extLst>
          </p:cNvPr>
          <p:cNvSpPr/>
          <p:nvPr/>
        </p:nvSpPr>
        <p:spPr>
          <a:xfrm>
            <a:off x="452744" y="1957712"/>
            <a:ext cx="1072288"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8" name="Rectangle 7">
            <a:extLst>
              <a:ext uri="{FF2B5EF4-FFF2-40B4-BE49-F238E27FC236}">
                <a16:creationId xmlns:a16="http://schemas.microsoft.com/office/drawing/2014/main" id="{C6B5EFF7-1185-4C8A-AB19-A969FF9225E4}"/>
              </a:ext>
            </a:extLst>
          </p:cNvPr>
          <p:cNvSpPr/>
          <p:nvPr/>
        </p:nvSpPr>
        <p:spPr>
          <a:xfrm>
            <a:off x="3055435" y="187931"/>
            <a:ext cx="1349348" cy="3686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B126D1D-CF84-4C53-B882-FF0F58C6C675}"/>
              </a:ext>
            </a:extLst>
          </p:cNvPr>
          <p:cNvSpPr txBox="1"/>
          <p:nvPr/>
        </p:nvSpPr>
        <p:spPr>
          <a:xfrm>
            <a:off x="1245219" y="2072156"/>
            <a:ext cx="1338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0 m/s</a:t>
            </a:r>
          </a:p>
        </p:txBody>
      </p:sp>
      <p:sp>
        <p:nvSpPr>
          <p:cNvPr id="10" name="Rectangle 9">
            <a:extLst>
              <a:ext uri="{FF2B5EF4-FFF2-40B4-BE49-F238E27FC236}">
                <a16:creationId xmlns:a16="http://schemas.microsoft.com/office/drawing/2014/main" id="{B50723D9-9540-4A69-B282-065F2BA21889}"/>
              </a:ext>
            </a:extLst>
          </p:cNvPr>
          <p:cNvSpPr/>
          <p:nvPr/>
        </p:nvSpPr>
        <p:spPr>
          <a:xfrm>
            <a:off x="1330713" y="635856"/>
            <a:ext cx="1115121" cy="45874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3322644-52DD-4DF1-BEAF-73D4AB3EDF2D}"/>
              </a:ext>
            </a:extLst>
          </p:cNvPr>
          <p:cNvSpPr txBox="1"/>
          <p:nvPr/>
        </p:nvSpPr>
        <p:spPr>
          <a:xfrm>
            <a:off x="1245219" y="2756797"/>
            <a:ext cx="1338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23 m/s</a:t>
            </a:r>
          </a:p>
        </p:txBody>
      </p:sp>
      <p:sp>
        <p:nvSpPr>
          <p:cNvPr id="12" name="Rectangle 11">
            <a:extLst>
              <a:ext uri="{FF2B5EF4-FFF2-40B4-BE49-F238E27FC236}">
                <a16:creationId xmlns:a16="http://schemas.microsoft.com/office/drawing/2014/main" id="{FFD5C20E-6AD3-429A-8FE3-9395D2E58D6A}"/>
              </a:ext>
            </a:extLst>
          </p:cNvPr>
          <p:cNvSpPr/>
          <p:nvPr/>
        </p:nvSpPr>
        <p:spPr>
          <a:xfrm>
            <a:off x="2764575" y="635856"/>
            <a:ext cx="909753" cy="36869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DBC6E4F-5D9B-43FD-B54C-50D3F4E06E91}"/>
              </a:ext>
            </a:extLst>
          </p:cNvPr>
          <p:cNvSpPr txBox="1"/>
          <p:nvPr/>
        </p:nvSpPr>
        <p:spPr>
          <a:xfrm>
            <a:off x="1018202" y="3318738"/>
            <a:ext cx="1338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5.5s</a:t>
            </a:r>
          </a:p>
        </p:txBody>
      </p:sp>
      <p:sp>
        <p:nvSpPr>
          <p:cNvPr id="27" name="TextBox 26">
            <a:extLst>
              <a:ext uri="{FF2B5EF4-FFF2-40B4-BE49-F238E27FC236}">
                <a16:creationId xmlns:a16="http://schemas.microsoft.com/office/drawing/2014/main" id="{6734385D-61A0-460D-BDFB-1B0A9228EE87}"/>
              </a:ext>
            </a:extLst>
          </p:cNvPr>
          <p:cNvSpPr txBox="1"/>
          <p:nvPr/>
        </p:nvSpPr>
        <p:spPr>
          <a:xfrm>
            <a:off x="1018202" y="4551131"/>
            <a:ext cx="1338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BDA3D82E-1274-4994-BCD6-12F1BE02DF29}"/>
              </a:ext>
            </a:extLst>
          </p:cNvPr>
          <p:cNvPicPr>
            <a:picLocks noChangeAspect="1"/>
          </p:cNvPicPr>
          <p:nvPr/>
        </p:nvPicPr>
        <p:blipFill>
          <a:blip r:embed="rId2"/>
          <a:stretch>
            <a:fillRect/>
          </a:stretch>
        </p:blipFill>
        <p:spPr>
          <a:xfrm>
            <a:off x="7778717" y="1381628"/>
            <a:ext cx="4086920" cy="2961462"/>
          </a:xfrm>
          <a:prstGeom prst="rect">
            <a:avLst/>
          </a:prstGeom>
        </p:spPr>
      </p:pic>
      <p:sp>
        <p:nvSpPr>
          <p:cNvPr id="34" name="Rectangle 33">
            <a:extLst>
              <a:ext uri="{FF2B5EF4-FFF2-40B4-BE49-F238E27FC236}">
                <a16:creationId xmlns:a16="http://schemas.microsoft.com/office/drawing/2014/main" id="{51B9601D-1E5E-4C4F-85D2-CA1C55E108FD}"/>
              </a:ext>
            </a:extLst>
          </p:cNvPr>
          <p:cNvSpPr/>
          <p:nvPr/>
        </p:nvSpPr>
        <p:spPr>
          <a:xfrm>
            <a:off x="7938189" y="2165126"/>
            <a:ext cx="2410143" cy="72460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8CEC5D3-B781-442C-97E7-2554C2FD6BB8}"/>
              </a:ext>
            </a:extLst>
          </p:cNvPr>
          <p:cNvSpPr txBox="1"/>
          <p:nvPr/>
        </p:nvSpPr>
        <p:spPr>
          <a:xfrm>
            <a:off x="4117779" y="1471991"/>
            <a:ext cx="282962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at</a:t>
            </a:r>
          </a:p>
        </p:txBody>
      </p:sp>
      <p:sp>
        <p:nvSpPr>
          <p:cNvPr id="36" name="TextBox 35">
            <a:extLst>
              <a:ext uri="{FF2B5EF4-FFF2-40B4-BE49-F238E27FC236}">
                <a16:creationId xmlns:a16="http://schemas.microsoft.com/office/drawing/2014/main" id="{892B39A2-6A75-46EB-9516-CF40E20C2904}"/>
              </a:ext>
            </a:extLst>
          </p:cNvPr>
          <p:cNvSpPr txBox="1"/>
          <p:nvPr/>
        </p:nvSpPr>
        <p:spPr>
          <a:xfrm>
            <a:off x="3890761" y="2387356"/>
            <a:ext cx="404742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23</a:t>
            </a:r>
            <a:r>
              <a:rPr kumimoji="0" lang="en-US" sz="4800" b="1" i="0" u="none" strike="noStrike" kern="1200" cap="none" spc="0" normalizeH="0" baseline="0" noProof="0" dirty="0">
                <a:ln>
                  <a:noFill/>
                </a:ln>
                <a:solidFill>
                  <a:prstClr val="black"/>
                </a:solidFill>
                <a:effectLst/>
                <a:uLnTx/>
                <a:uFillTx/>
                <a:latin typeface="Candara"/>
                <a:ea typeface="+mn-ea"/>
                <a:cs typeface="+mn-cs"/>
              </a:rPr>
              <a:t>= </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0</a:t>
            </a:r>
            <a:r>
              <a:rPr kumimoji="0" lang="en-US" sz="4800" b="1" i="0" u="none" strike="noStrike" kern="1200" cap="none" spc="0" normalizeH="0" baseline="0" noProof="0" dirty="0">
                <a:ln>
                  <a:noFill/>
                </a:ln>
                <a:solidFill>
                  <a:prstClr val="black"/>
                </a:solidFill>
                <a:effectLst/>
                <a:uLnTx/>
                <a:uFillTx/>
                <a:latin typeface="Candara"/>
                <a:ea typeface="+mn-ea"/>
                <a:cs typeface="+mn-cs"/>
              </a:rPr>
              <a:t> + a(</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5.5</a:t>
            </a:r>
            <a:r>
              <a:rPr kumimoji="0" lang="en-US" sz="4800" b="1" i="0" u="none" strike="noStrike" kern="1200" cap="none" spc="0" normalizeH="0" baseline="0" noProof="0" dirty="0">
                <a:ln>
                  <a:noFill/>
                </a:ln>
                <a:solidFill>
                  <a:prstClr val="black"/>
                </a:solidFill>
                <a:effectLst/>
                <a:uLnTx/>
                <a:uFillTx/>
                <a:latin typeface="Candara"/>
                <a:ea typeface="+mn-ea"/>
                <a:cs typeface="+mn-cs"/>
              </a:rPr>
              <a:t>)</a:t>
            </a:r>
          </a:p>
        </p:txBody>
      </p:sp>
      <p:sp>
        <p:nvSpPr>
          <p:cNvPr id="37" name="TextBox 36">
            <a:extLst>
              <a:ext uri="{FF2B5EF4-FFF2-40B4-BE49-F238E27FC236}">
                <a16:creationId xmlns:a16="http://schemas.microsoft.com/office/drawing/2014/main" id="{00446B80-9BC2-432F-8675-EE12BCBEFD46}"/>
              </a:ext>
            </a:extLst>
          </p:cNvPr>
          <p:cNvSpPr txBox="1"/>
          <p:nvPr/>
        </p:nvSpPr>
        <p:spPr>
          <a:xfrm>
            <a:off x="3890762" y="3302721"/>
            <a:ext cx="3257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23</a:t>
            </a:r>
            <a:r>
              <a:rPr kumimoji="0" lang="en-US" sz="4800" b="1" i="0" u="none" strike="noStrike" kern="1200" cap="none" spc="0" normalizeH="0" baseline="0" noProof="0" dirty="0">
                <a:ln>
                  <a:noFill/>
                </a:ln>
                <a:solidFill>
                  <a:prstClr val="black"/>
                </a:solidFill>
                <a:effectLst/>
                <a:uLnTx/>
                <a:uFillTx/>
                <a:latin typeface="Candara"/>
                <a:ea typeface="+mn-ea"/>
                <a:cs typeface="+mn-cs"/>
              </a:rPr>
              <a:t>= a(</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5.5</a:t>
            </a:r>
            <a:r>
              <a:rPr kumimoji="0" lang="en-US" sz="4800" b="1" i="0" u="none" strike="noStrike" kern="1200" cap="none" spc="0" normalizeH="0" baseline="0" noProof="0" dirty="0">
                <a:ln>
                  <a:noFill/>
                </a:ln>
                <a:solidFill>
                  <a:prstClr val="black"/>
                </a:solidFill>
                <a:effectLst/>
                <a:uLnTx/>
                <a:uFillTx/>
                <a:latin typeface="Candara"/>
                <a:ea typeface="+mn-ea"/>
                <a:cs typeface="+mn-cs"/>
              </a:rPr>
              <a:t>)</a:t>
            </a:r>
          </a:p>
        </p:txBody>
      </p:sp>
      <p:cxnSp>
        <p:nvCxnSpPr>
          <p:cNvPr id="6" name="Straight Connector 5">
            <a:extLst>
              <a:ext uri="{FF2B5EF4-FFF2-40B4-BE49-F238E27FC236}">
                <a16:creationId xmlns:a16="http://schemas.microsoft.com/office/drawing/2014/main" id="{5AD49D28-F56D-4B49-936C-B8B213EDCA0B}"/>
              </a:ext>
            </a:extLst>
          </p:cNvPr>
          <p:cNvCxnSpPr/>
          <p:nvPr/>
        </p:nvCxnSpPr>
        <p:spPr>
          <a:xfrm>
            <a:off x="3890762" y="4137102"/>
            <a:ext cx="2205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B244F99-79D4-483D-9C24-E91DCD929104}"/>
              </a:ext>
            </a:extLst>
          </p:cNvPr>
          <p:cNvSpPr txBox="1"/>
          <p:nvPr/>
        </p:nvSpPr>
        <p:spPr>
          <a:xfrm>
            <a:off x="3904005" y="4172437"/>
            <a:ext cx="3257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5.5</a:t>
            </a:r>
            <a:r>
              <a:rPr kumimoji="0" lang="en-US" sz="4800" b="1" i="0" u="none" strike="noStrike" kern="1200" cap="none" spc="0" normalizeH="0" baseline="0" noProof="0" dirty="0">
                <a:ln>
                  <a:noFill/>
                </a:ln>
                <a:solidFill>
                  <a:prstClr val="black"/>
                </a:solidFill>
                <a:effectLst/>
                <a:uLnTx/>
                <a:uFillTx/>
                <a:latin typeface="Candara"/>
                <a:ea typeface="+mn-ea"/>
                <a:cs typeface="+mn-cs"/>
              </a:rPr>
              <a:t>=     (</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5.5</a:t>
            </a:r>
            <a:r>
              <a:rPr kumimoji="0" lang="en-US" sz="4800" b="1" i="0" u="none" strike="noStrike" kern="1200" cap="none" spc="0" normalizeH="0" baseline="0" noProof="0" dirty="0">
                <a:ln>
                  <a:noFill/>
                </a:ln>
                <a:solidFill>
                  <a:prstClr val="black"/>
                </a:solidFill>
                <a:effectLst/>
                <a:uLnTx/>
                <a:uFillTx/>
                <a:latin typeface="Candara"/>
                <a:ea typeface="+mn-ea"/>
                <a:cs typeface="+mn-cs"/>
              </a:rPr>
              <a:t>)</a:t>
            </a:r>
          </a:p>
        </p:txBody>
      </p:sp>
      <p:cxnSp>
        <p:nvCxnSpPr>
          <p:cNvPr id="39" name="Straight Connector 38">
            <a:extLst>
              <a:ext uri="{FF2B5EF4-FFF2-40B4-BE49-F238E27FC236}">
                <a16:creationId xmlns:a16="http://schemas.microsoft.com/office/drawing/2014/main" id="{2BECEE8A-7A07-464B-8ADD-D636C953EAC9}"/>
              </a:ext>
            </a:extLst>
          </p:cNvPr>
          <p:cNvCxnSpPr>
            <a:cxnSpLocks/>
          </p:cNvCxnSpPr>
          <p:nvPr/>
        </p:nvCxnSpPr>
        <p:spPr>
          <a:xfrm>
            <a:off x="5646510" y="3364513"/>
            <a:ext cx="717395" cy="16940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D7BDBAA-893B-4BDC-B057-D0A1183AFBDF}"/>
              </a:ext>
            </a:extLst>
          </p:cNvPr>
          <p:cNvSpPr txBox="1"/>
          <p:nvPr/>
        </p:nvSpPr>
        <p:spPr>
          <a:xfrm>
            <a:off x="2445834" y="5058571"/>
            <a:ext cx="365016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a</a:t>
            </a:r>
            <a:r>
              <a:rPr kumimoji="0" lang="en-US" sz="4800" b="1" i="0" u="none" strike="noStrike" kern="1200" cap="none" spc="0" normalizeH="0" baseline="0" noProof="0" dirty="0">
                <a:ln>
                  <a:noFill/>
                </a:ln>
                <a:solidFill>
                  <a:prstClr val="black"/>
                </a:solidFill>
                <a:effectLst/>
                <a:uLnTx/>
                <a:uFillTx/>
                <a:latin typeface="Candara"/>
                <a:ea typeface="+mn-ea"/>
                <a:cs typeface="+mn-cs"/>
              </a:rPr>
              <a:t>=</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4.18m/s</a:t>
            </a:r>
            <a:r>
              <a:rPr kumimoji="0" lang="en-US" sz="4800" b="1" i="0" u="none" strike="noStrike" kern="1200" cap="none" spc="0" normalizeH="0" baseline="30000" noProof="0" dirty="0">
                <a:ln>
                  <a:noFill/>
                </a:ln>
                <a:solidFill>
                  <a:prstClr val="black"/>
                </a:solidFill>
                <a:effectLst/>
                <a:highlight>
                  <a:srgbClr val="FFFF00"/>
                </a:highlight>
                <a:uLnTx/>
                <a:uFillTx/>
                <a:latin typeface="Candara"/>
                <a:ea typeface="+mn-ea"/>
                <a:cs typeface="+mn-cs"/>
              </a:rPr>
              <a:t>2</a:t>
            </a:r>
            <a:endParaRPr kumimoji="0" lang="en-US" sz="4800" b="1" i="0" u="none" strike="noStrike" kern="1200" cap="none" spc="0" normalizeH="0" baseline="0" noProof="0" dirty="0">
              <a:ln>
                <a:noFill/>
              </a:ln>
              <a:solidFill>
                <a:prstClr val="black"/>
              </a:solidFill>
              <a:effectLst/>
              <a:uLnTx/>
              <a:uFillTx/>
              <a:latin typeface="Candara"/>
              <a:ea typeface="+mn-ea"/>
              <a:cs typeface="+mn-cs"/>
            </a:endParaRPr>
          </a:p>
        </p:txBody>
      </p:sp>
      <p:sp>
        <p:nvSpPr>
          <p:cNvPr id="41" name="Rectangle 40">
            <a:extLst>
              <a:ext uri="{FF2B5EF4-FFF2-40B4-BE49-F238E27FC236}">
                <a16:creationId xmlns:a16="http://schemas.microsoft.com/office/drawing/2014/main" id="{51E482E9-76A0-4017-998A-0724FC68A9A7}"/>
              </a:ext>
            </a:extLst>
          </p:cNvPr>
          <p:cNvSpPr/>
          <p:nvPr/>
        </p:nvSpPr>
        <p:spPr>
          <a:xfrm>
            <a:off x="3646820" y="617209"/>
            <a:ext cx="6411579" cy="3686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C3BAED5-3A7C-46BD-B271-2EF93F95BA14}"/>
              </a:ext>
            </a:extLst>
          </p:cNvPr>
          <p:cNvSpPr txBox="1"/>
          <p:nvPr/>
        </p:nvSpPr>
        <p:spPr>
          <a:xfrm>
            <a:off x="7429081" y="4178708"/>
            <a:ext cx="282962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at</a:t>
            </a:r>
          </a:p>
        </p:txBody>
      </p:sp>
      <p:sp>
        <p:nvSpPr>
          <p:cNvPr id="43" name="Rectangle 42">
            <a:extLst>
              <a:ext uri="{FF2B5EF4-FFF2-40B4-BE49-F238E27FC236}">
                <a16:creationId xmlns:a16="http://schemas.microsoft.com/office/drawing/2014/main" id="{E249CC85-79FA-442B-A6B4-E6177358CF91}"/>
              </a:ext>
            </a:extLst>
          </p:cNvPr>
          <p:cNvSpPr/>
          <p:nvPr/>
        </p:nvSpPr>
        <p:spPr>
          <a:xfrm>
            <a:off x="3955709" y="1628163"/>
            <a:ext cx="776419" cy="7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4518D98-1713-4CD3-8CEB-3EFB2EFF099F}"/>
              </a:ext>
            </a:extLst>
          </p:cNvPr>
          <p:cNvSpPr txBox="1"/>
          <p:nvPr/>
        </p:nvSpPr>
        <p:spPr>
          <a:xfrm>
            <a:off x="7429080" y="4801066"/>
            <a:ext cx="467583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0</a:t>
            </a:r>
            <a:r>
              <a:rPr kumimoji="0" lang="en-US" sz="4800" b="1" i="0" u="none" strike="noStrike" kern="1200" cap="none" spc="0" normalizeH="0" baseline="0" noProof="0" dirty="0">
                <a:ln>
                  <a:noFill/>
                </a:ln>
                <a:solidFill>
                  <a:prstClr val="black"/>
                </a:solidFill>
                <a:effectLst/>
                <a:uLnTx/>
                <a:uFillTx/>
                <a:latin typeface="Candara"/>
                <a:ea typeface="+mn-ea"/>
                <a:cs typeface="+mn-cs"/>
              </a:rPr>
              <a:t> + (</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4.18</a:t>
            </a:r>
            <a:r>
              <a:rPr kumimoji="0" lang="en-US" sz="4800" b="1" i="0" u="none" strike="noStrike" kern="1200" cap="none" spc="0" normalizeH="0" baseline="0" noProof="0" dirty="0">
                <a:ln>
                  <a:noFill/>
                </a:ln>
                <a:solidFill>
                  <a:prstClr val="black"/>
                </a:solidFill>
                <a:effectLst/>
                <a:uLnTx/>
                <a:uFillTx/>
                <a:latin typeface="Candara"/>
                <a:ea typeface="+mn-ea"/>
                <a:cs typeface="+mn-cs"/>
              </a:rPr>
              <a:t>)(</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4</a:t>
            </a:r>
            <a:r>
              <a:rPr kumimoji="0" lang="en-US" sz="4800" b="1" i="0" u="none" strike="noStrike" kern="1200" cap="none" spc="0" normalizeH="0" baseline="0" noProof="0" dirty="0">
                <a:ln>
                  <a:noFill/>
                </a:ln>
                <a:solidFill>
                  <a:prstClr val="black"/>
                </a:solidFill>
                <a:effectLst/>
                <a:uLnTx/>
                <a:uFillTx/>
                <a:latin typeface="Candara"/>
                <a:ea typeface="+mn-ea"/>
                <a:cs typeface="+mn-cs"/>
              </a:rPr>
              <a:t>)</a:t>
            </a:r>
          </a:p>
        </p:txBody>
      </p:sp>
      <p:sp>
        <p:nvSpPr>
          <p:cNvPr id="45" name="TextBox 44">
            <a:extLst>
              <a:ext uri="{FF2B5EF4-FFF2-40B4-BE49-F238E27FC236}">
                <a16:creationId xmlns:a16="http://schemas.microsoft.com/office/drawing/2014/main" id="{1879DF3D-17A3-482F-B276-82063349DD85}"/>
              </a:ext>
            </a:extLst>
          </p:cNvPr>
          <p:cNvSpPr txBox="1"/>
          <p:nvPr/>
        </p:nvSpPr>
        <p:spPr>
          <a:xfrm>
            <a:off x="7407388" y="5674540"/>
            <a:ext cx="3380355"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highlight>
                  <a:srgbClr val="FFFF00"/>
                </a:highlight>
                <a:uLnTx/>
                <a:uFillTx/>
                <a:latin typeface="Candara"/>
                <a:ea typeface="+mn-ea"/>
                <a:cs typeface="+mn-cs"/>
              </a:rPr>
              <a:t>f</a:t>
            </a:r>
            <a:r>
              <a:rPr kumimoji="0" lang="en-US" sz="4800" b="1" i="0" u="none" strike="noStrike" kern="1200" cap="none" spc="0" normalizeH="0" baseline="0" noProof="0" dirty="0">
                <a:ln>
                  <a:noFill/>
                </a:ln>
                <a:solidFill>
                  <a:prstClr val="black"/>
                </a:solidFill>
                <a:effectLst/>
                <a:highlight>
                  <a:srgbClr val="FFFF00"/>
                </a:highlight>
                <a:uLnTx/>
                <a:uFillTx/>
                <a:latin typeface="Candara"/>
                <a:ea typeface="+mn-ea"/>
                <a:cs typeface="+mn-cs"/>
              </a:rPr>
              <a:t>= 16.72m/s</a:t>
            </a:r>
          </a:p>
        </p:txBody>
      </p:sp>
    </p:spTree>
    <p:extLst>
      <p:ext uri="{BB962C8B-B14F-4D97-AF65-F5344CB8AC3E}">
        <p14:creationId xmlns:p14="http://schemas.microsoft.com/office/powerpoint/2010/main" val="313422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27" grpId="0"/>
      <p:bldP spid="34" grpId="0" animBg="1"/>
      <p:bldP spid="35" grpId="0"/>
      <p:bldP spid="36" grpId="0"/>
      <p:bldP spid="37" grpId="0"/>
      <p:bldP spid="38" grpId="0"/>
      <p:bldP spid="40" grpId="0"/>
      <p:bldP spid="41" grpId="0" animBg="1"/>
      <p:bldP spid="42" grpId="0"/>
      <p:bldP spid="43" grpId="0" animBg="1"/>
      <p:bldP spid="44" grpId="0"/>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0" y="714546"/>
            <a:ext cx="12527457" cy="2826096"/>
          </a:xfrm>
        </p:spPr>
        <p:txBody>
          <a:bodyPr>
            <a:normAutofit/>
          </a:bodyPr>
          <a:lstStyle/>
          <a:p>
            <a:pPr marL="742950" indent="-742950">
              <a:buAutoNum type="arabicParenR"/>
            </a:pPr>
            <a:r>
              <a:rPr lang="en-US" sz="4300" b="1" dirty="0"/>
              <a:t>Guzman throws Derrick a baseball. The baseball is approaching him at a velocity of 60m/s and it hits the ground 125m away at a velocity of 87m/s, what was the acceleration of the baseball?</a:t>
            </a:r>
          </a:p>
        </p:txBody>
      </p:sp>
      <p:pic>
        <p:nvPicPr>
          <p:cNvPr id="6" name="Picture 5" descr="A picture containing object&#10;&#10;Description automatically generated">
            <a:extLst>
              <a:ext uri="{FF2B5EF4-FFF2-40B4-BE49-F238E27FC236}">
                <a16:creationId xmlns:a16="http://schemas.microsoft.com/office/drawing/2014/main" id="{66546419-2E38-4D8B-8CDC-EBEA9030C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2674"/>
            <a:ext cx="3179135" cy="2134895"/>
          </a:xfrm>
          <a:prstGeom prst="rect">
            <a:avLst/>
          </a:prstGeom>
        </p:spPr>
      </p:pic>
      <p:sp>
        <p:nvSpPr>
          <p:cNvPr id="5" name="Rectangle 4">
            <a:extLst>
              <a:ext uri="{FF2B5EF4-FFF2-40B4-BE49-F238E27FC236}">
                <a16:creationId xmlns:a16="http://schemas.microsoft.com/office/drawing/2014/main" id="{B0967523-33DD-4F61-8EA9-E7F646E50B16}"/>
              </a:ext>
            </a:extLst>
          </p:cNvPr>
          <p:cNvSpPr/>
          <p:nvPr/>
        </p:nvSpPr>
        <p:spPr>
          <a:xfrm>
            <a:off x="3257341" y="3331319"/>
            <a:ext cx="1072288"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4" name="Rectangle 3">
            <a:extLst>
              <a:ext uri="{FF2B5EF4-FFF2-40B4-BE49-F238E27FC236}">
                <a16:creationId xmlns:a16="http://schemas.microsoft.com/office/drawing/2014/main" id="{D333DC35-B89C-47D3-89E5-3DD99B5D718C}"/>
              </a:ext>
            </a:extLst>
          </p:cNvPr>
          <p:cNvSpPr/>
          <p:nvPr/>
        </p:nvSpPr>
        <p:spPr>
          <a:xfrm>
            <a:off x="649996" y="1299991"/>
            <a:ext cx="9044848" cy="649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A167C99-0A66-4454-A9C2-96F493462E07}"/>
              </a:ext>
            </a:extLst>
          </p:cNvPr>
          <p:cNvSpPr txBox="1"/>
          <p:nvPr/>
        </p:nvSpPr>
        <p:spPr>
          <a:xfrm>
            <a:off x="4035845" y="3429000"/>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60 m/s</a:t>
            </a:r>
          </a:p>
        </p:txBody>
      </p:sp>
      <p:sp>
        <p:nvSpPr>
          <p:cNvPr id="8" name="Rectangle 7">
            <a:extLst>
              <a:ext uri="{FF2B5EF4-FFF2-40B4-BE49-F238E27FC236}">
                <a16:creationId xmlns:a16="http://schemas.microsoft.com/office/drawing/2014/main" id="{8131B4B6-4E1B-40AE-9BF9-8C51098FD927}"/>
              </a:ext>
            </a:extLst>
          </p:cNvPr>
          <p:cNvSpPr/>
          <p:nvPr/>
        </p:nvSpPr>
        <p:spPr>
          <a:xfrm>
            <a:off x="3364276" y="1949987"/>
            <a:ext cx="2731724" cy="649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1EDFC9-A8B2-4F95-8703-A97B656CA703}"/>
              </a:ext>
            </a:extLst>
          </p:cNvPr>
          <p:cNvSpPr txBox="1"/>
          <p:nvPr/>
        </p:nvSpPr>
        <p:spPr>
          <a:xfrm>
            <a:off x="4138669" y="5251762"/>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125 m</a:t>
            </a:r>
          </a:p>
        </p:txBody>
      </p:sp>
      <p:sp>
        <p:nvSpPr>
          <p:cNvPr id="10" name="Rectangle 9">
            <a:extLst>
              <a:ext uri="{FF2B5EF4-FFF2-40B4-BE49-F238E27FC236}">
                <a16:creationId xmlns:a16="http://schemas.microsoft.com/office/drawing/2014/main" id="{4E99A615-DA13-44AE-A5FE-56DC8C7B6125}"/>
              </a:ext>
            </a:extLst>
          </p:cNvPr>
          <p:cNvSpPr/>
          <p:nvPr/>
        </p:nvSpPr>
        <p:spPr>
          <a:xfrm>
            <a:off x="6078555" y="1956344"/>
            <a:ext cx="4938311" cy="649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DBF3CC3-C281-4003-9B7A-8517797B5F9F}"/>
              </a:ext>
            </a:extLst>
          </p:cNvPr>
          <p:cNvSpPr txBox="1"/>
          <p:nvPr/>
        </p:nvSpPr>
        <p:spPr>
          <a:xfrm>
            <a:off x="4034030" y="4010368"/>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87 m/s</a:t>
            </a:r>
          </a:p>
        </p:txBody>
      </p:sp>
      <p:sp>
        <p:nvSpPr>
          <p:cNvPr id="12" name="Rectangle 11">
            <a:extLst>
              <a:ext uri="{FF2B5EF4-FFF2-40B4-BE49-F238E27FC236}">
                <a16:creationId xmlns:a16="http://schemas.microsoft.com/office/drawing/2014/main" id="{134013C7-4C05-468C-A9C8-5E3A5DBA8072}"/>
              </a:ext>
            </a:extLst>
          </p:cNvPr>
          <p:cNvSpPr/>
          <p:nvPr/>
        </p:nvSpPr>
        <p:spPr>
          <a:xfrm>
            <a:off x="709979" y="2596238"/>
            <a:ext cx="6087428" cy="5585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EA4DBC6-AB03-4FE3-B37E-38C93BD02A78}"/>
              </a:ext>
            </a:extLst>
          </p:cNvPr>
          <p:cNvSpPr txBox="1"/>
          <p:nvPr/>
        </p:nvSpPr>
        <p:spPr>
          <a:xfrm>
            <a:off x="3793486" y="5866488"/>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A8A40E8-8699-4C20-BB7C-8E21AEC97B1A}"/>
              </a:ext>
            </a:extLst>
          </p:cNvPr>
          <p:cNvSpPr txBox="1"/>
          <p:nvPr/>
        </p:nvSpPr>
        <p:spPr>
          <a:xfrm>
            <a:off x="3773309" y="4664219"/>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NU</a:t>
            </a:r>
          </a:p>
        </p:txBody>
      </p:sp>
      <p:sp>
        <p:nvSpPr>
          <p:cNvPr id="15" name="Rectangle 14">
            <a:extLst>
              <a:ext uri="{FF2B5EF4-FFF2-40B4-BE49-F238E27FC236}">
                <a16:creationId xmlns:a16="http://schemas.microsoft.com/office/drawing/2014/main" id="{0CAC747D-08FE-4352-BCC2-B76BBDF24849}"/>
              </a:ext>
            </a:extLst>
          </p:cNvPr>
          <p:cNvSpPr/>
          <p:nvPr/>
        </p:nvSpPr>
        <p:spPr>
          <a:xfrm>
            <a:off x="6726385" y="3322674"/>
            <a:ext cx="429048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ΔX=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t + ½at</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r>
              <a:rPr kumimoji="0" lang="en-US" sz="4800" b="1" i="0" u="none" strike="noStrike" kern="1200" cap="none" spc="0" normalizeH="0" baseline="0" noProof="0" dirty="0">
                <a:ln>
                  <a:noFill/>
                </a:ln>
                <a:solidFill>
                  <a:prstClr val="black"/>
                </a:solidFill>
                <a:effectLst/>
                <a:uLnTx/>
                <a:uFillTx/>
                <a:latin typeface="Candara"/>
                <a:ea typeface="+mn-ea"/>
                <a:cs typeface="+mn-cs"/>
              </a:rPr>
              <a:t> + 2aΔx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ΔX = ½(V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t</a:t>
            </a:r>
          </a:p>
        </p:txBody>
      </p:sp>
      <p:sp>
        <p:nvSpPr>
          <p:cNvPr id="16" name="Rectangle 15">
            <a:extLst>
              <a:ext uri="{FF2B5EF4-FFF2-40B4-BE49-F238E27FC236}">
                <a16:creationId xmlns:a16="http://schemas.microsoft.com/office/drawing/2014/main" id="{46AE606E-1EB5-41B6-B7A7-76D348EC9163}"/>
              </a:ext>
            </a:extLst>
          </p:cNvPr>
          <p:cNvSpPr/>
          <p:nvPr/>
        </p:nvSpPr>
        <p:spPr>
          <a:xfrm>
            <a:off x="6726385" y="4930618"/>
            <a:ext cx="3838791" cy="7320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7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p:bldP spid="10" grpId="0" animBg="1"/>
      <p:bldP spid="11" grpId="0"/>
      <p:bldP spid="12" grpId="0" animBg="1"/>
      <p:bldP spid="13" grpId="0"/>
      <p:bldP spid="14" grpId="0"/>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0" y="714546"/>
            <a:ext cx="12527457" cy="2826096"/>
          </a:xfrm>
        </p:spPr>
        <p:txBody>
          <a:bodyPr>
            <a:normAutofit/>
          </a:bodyPr>
          <a:lstStyle/>
          <a:p>
            <a:pPr marL="742950" indent="-742950">
              <a:buAutoNum type="arabicParenR"/>
            </a:pPr>
            <a:r>
              <a:rPr lang="en-US" sz="4300" b="1" dirty="0"/>
              <a:t>Guzman throws Derrick a baseball. The baseball is approaching him at a velocity of 60m/s and it hits the ground 125m away at a velocity of 87m/s, what was the acceleration of the baseball?</a:t>
            </a:r>
          </a:p>
        </p:txBody>
      </p:sp>
      <p:pic>
        <p:nvPicPr>
          <p:cNvPr id="6" name="Picture 5" descr="A picture containing object&#10;&#10;Description automatically generated">
            <a:extLst>
              <a:ext uri="{FF2B5EF4-FFF2-40B4-BE49-F238E27FC236}">
                <a16:creationId xmlns:a16="http://schemas.microsoft.com/office/drawing/2014/main" id="{66546419-2E38-4D8B-8CDC-EBEA9030C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2674"/>
            <a:ext cx="3179135" cy="2134895"/>
          </a:xfrm>
          <a:prstGeom prst="rect">
            <a:avLst/>
          </a:prstGeom>
        </p:spPr>
      </p:pic>
      <p:sp>
        <p:nvSpPr>
          <p:cNvPr id="5" name="Rectangle 4">
            <a:extLst>
              <a:ext uri="{FF2B5EF4-FFF2-40B4-BE49-F238E27FC236}">
                <a16:creationId xmlns:a16="http://schemas.microsoft.com/office/drawing/2014/main" id="{B0967523-33DD-4F61-8EA9-E7F646E50B16}"/>
              </a:ext>
            </a:extLst>
          </p:cNvPr>
          <p:cNvSpPr/>
          <p:nvPr/>
        </p:nvSpPr>
        <p:spPr>
          <a:xfrm>
            <a:off x="3257341" y="3331319"/>
            <a:ext cx="1072288"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4" name="Rectangle 3">
            <a:extLst>
              <a:ext uri="{FF2B5EF4-FFF2-40B4-BE49-F238E27FC236}">
                <a16:creationId xmlns:a16="http://schemas.microsoft.com/office/drawing/2014/main" id="{D333DC35-B89C-47D3-89E5-3DD99B5D718C}"/>
              </a:ext>
            </a:extLst>
          </p:cNvPr>
          <p:cNvSpPr/>
          <p:nvPr/>
        </p:nvSpPr>
        <p:spPr>
          <a:xfrm>
            <a:off x="649996" y="1299991"/>
            <a:ext cx="9044848" cy="649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A167C99-0A66-4454-A9C2-96F493462E07}"/>
              </a:ext>
            </a:extLst>
          </p:cNvPr>
          <p:cNvSpPr txBox="1"/>
          <p:nvPr/>
        </p:nvSpPr>
        <p:spPr>
          <a:xfrm>
            <a:off x="4035845" y="3429000"/>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60 m/s</a:t>
            </a:r>
          </a:p>
        </p:txBody>
      </p:sp>
      <p:sp>
        <p:nvSpPr>
          <p:cNvPr id="8" name="Rectangle 7">
            <a:extLst>
              <a:ext uri="{FF2B5EF4-FFF2-40B4-BE49-F238E27FC236}">
                <a16:creationId xmlns:a16="http://schemas.microsoft.com/office/drawing/2014/main" id="{8131B4B6-4E1B-40AE-9BF9-8C51098FD927}"/>
              </a:ext>
            </a:extLst>
          </p:cNvPr>
          <p:cNvSpPr/>
          <p:nvPr/>
        </p:nvSpPr>
        <p:spPr>
          <a:xfrm>
            <a:off x="3364276" y="1949987"/>
            <a:ext cx="2731724" cy="649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1EDFC9-A8B2-4F95-8703-A97B656CA703}"/>
              </a:ext>
            </a:extLst>
          </p:cNvPr>
          <p:cNvSpPr txBox="1"/>
          <p:nvPr/>
        </p:nvSpPr>
        <p:spPr>
          <a:xfrm>
            <a:off x="4138669" y="5251762"/>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125 m</a:t>
            </a:r>
          </a:p>
        </p:txBody>
      </p:sp>
      <p:sp>
        <p:nvSpPr>
          <p:cNvPr id="10" name="Rectangle 9">
            <a:extLst>
              <a:ext uri="{FF2B5EF4-FFF2-40B4-BE49-F238E27FC236}">
                <a16:creationId xmlns:a16="http://schemas.microsoft.com/office/drawing/2014/main" id="{4E99A615-DA13-44AE-A5FE-56DC8C7B6125}"/>
              </a:ext>
            </a:extLst>
          </p:cNvPr>
          <p:cNvSpPr/>
          <p:nvPr/>
        </p:nvSpPr>
        <p:spPr>
          <a:xfrm>
            <a:off x="6078555" y="1956344"/>
            <a:ext cx="4938311" cy="649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DBF3CC3-C281-4003-9B7A-8517797B5F9F}"/>
              </a:ext>
            </a:extLst>
          </p:cNvPr>
          <p:cNvSpPr txBox="1"/>
          <p:nvPr/>
        </p:nvSpPr>
        <p:spPr>
          <a:xfrm>
            <a:off x="4034030" y="4010368"/>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87 m/s</a:t>
            </a:r>
          </a:p>
        </p:txBody>
      </p:sp>
      <p:sp>
        <p:nvSpPr>
          <p:cNvPr id="12" name="Rectangle 11">
            <a:extLst>
              <a:ext uri="{FF2B5EF4-FFF2-40B4-BE49-F238E27FC236}">
                <a16:creationId xmlns:a16="http://schemas.microsoft.com/office/drawing/2014/main" id="{134013C7-4C05-468C-A9C8-5E3A5DBA8072}"/>
              </a:ext>
            </a:extLst>
          </p:cNvPr>
          <p:cNvSpPr/>
          <p:nvPr/>
        </p:nvSpPr>
        <p:spPr>
          <a:xfrm>
            <a:off x="709979" y="2596238"/>
            <a:ext cx="6087428" cy="5585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EA4DBC6-AB03-4FE3-B37E-38C93BD02A78}"/>
              </a:ext>
            </a:extLst>
          </p:cNvPr>
          <p:cNvSpPr txBox="1"/>
          <p:nvPr/>
        </p:nvSpPr>
        <p:spPr>
          <a:xfrm>
            <a:off x="3793486" y="5866488"/>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A8A40E8-8699-4C20-BB7C-8E21AEC97B1A}"/>
              </a:ext>
            </a:extLst>
          </p:cNvPr>
          <p:cNvSpPr txBox="1"/>
          <p:nvPr/>
        </p:nvSpPr>
        <p:spPr>
          <a:xfrm>
            <a:off x="3773309" y="4664219"/>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NU</a:t>
            </a:r>
          </a:p>
        </p:txBody>
      </p:sp>
      <p:sp>
        <p:nvSpPr>
          <p:cNvPr id="15" name="Rectangle 14">
            <a:extLst>
              <a:ext uri="{FF2B5EF4-FFF2-40B4-BE49-F238E27FC236}">
                <a16:creationId xmlns:a16="http://schemas.microsoft.com/office/drawing/2014/main" id="{0CAC747D-08FE-4352-BCC2-B76BBDF24849}"/>
              </a:ext>
            </a:extLst>
          </p:cNvPr>
          <p:cNvSpPr/>
          <p:nvPr/>
        </p:nvSpPr>
        <p:spPr>
          <a:xfrm>
            <a:off x="6726385" y="3170274"/>
            <a:ext cx="429048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ndara"/>
                <a:ea typeface="+mn-ea"/>
                <a:cs typeface="+mn-cs"/>
              </a:rPr>
              <a:t>V</a:t>
            </a:r>
            <a:r>
              <a:rPr kumimoji="0" lang="en-US" sz="4400" b="1" i="0" u="none" strike="noStrike" kern="1200" cap="none" spc="0" normalizeH="0" baseline="-25000" noProof="0" dirty="0">
                <a:ln>
                  <a:noFill/>
                </a:ln>
                <a:solidFill>
                  <a:prstClr val="black"/>
                </a:solidFill>
                <a:effectLst/>
                <a:uLnTx/>
                <a:uFillTx/>
                <a:latin typeface="Candara"/>
                <a:ea typeface="+mn-ea"/>
                <a:cs typeface="+mn-cs"/>
              </a:rPr>
              <a:t>f</a:t>
            </a:r>
            <a:r>
              <a:rPr kumimoji="0" lang="en-US" sz="4400" b="1" i="0" u="none" strike="noStrike" kern="1200" cap="none" spc="0" normalizeH="0" baseline="30000" noProof="0" dirty="0">
                <a:ln>
                  <a:noFill/>
                </a:ln>
                <a:solidFill>
                  <a:prstClr val="black"/>
                </a:solidFill>
                <a:effectLst/>
                <a:uLnTx/>
                <a:uFillTx/>
                <a:latin typeface="Candara"/>
                <a:ea typeface="+mn-ea"/>
                <a:cs typeface="+mn-cs"/>
              </a:rPr>
              <a:t>2</a:t>
            </a:r>
            <a:r>
              <a:rPr kumimoji="0" lang="en-US" sz="4400" b="1" i="0" u="none" strike="noStrike" kern="1200" cap="none" spc="0" normalizeH="0" baseline="0" noProof="0" dirty="0">
                <a:ln>
                  <a:noFill/>
                </a:ln>
                <a:solidFill>
                  <a:prstClr val="black"/>
                </a:solidFill>
                <a:effectLst/>
                <a:uLnTx/>
                <a:uFillTx/>
                <a:latin typeface="Candara"/>
                <a:ea typeface="+mn-ea"/>
                <a:cs typeface="+mn-cs"/>
              </a:rPr>
              <a:t>= V</a:t>
            </a:r>
            <a:r>
              <a:rPr kumimoji="0" lang="en-US" sz="4400" b="1" i="0" u="none" strike="noStrike" kern="1200" cap="none" spc="0" normalizeH="0" baseline="-25000" noProof="0" dirty="0">
                <a:ln>
                  <a:noFill/>
                </a:ln>
                <a:solidFill>
                  <a:prstClr val="black"/>
                </a:solidFill>
                <a:effectLst/>
                <a:uLnTx/>
                <a:uFillTx/>
                <a:latin typeface="Candara"/>
                <a:ea typeface="+mn-ea"/>
                <a:cs typeface="+mn-cs"/>
              </a:rPr>
              <a:t>i</a:t>
            </a:r>
            <a:r>
              <a:rPr kumimoji="0" lang="en-US" sz="4400" b="1" i="0" u="none" strike="noStrike" kern="1200" cap="none" spc="0" normalizeH="0" baseline="30000" noProof="0" dirty="0">
                <a:ln>
                  <a:noFill/>
                </a:ln>
                <a:solidFill>
                  <a:prstClr val="black"/>
                </a:solidFill>
                <a:effectLst/>
                <a:uLnTx/>
                <a:uFillTx/>
                <a:latin typeface="Candara"/>
                <a:ea typeface="+mn-ea"/>
                <a:cs typeface="+mn-cs"/>
              </a:rPr>
              <a:t>2</a:t>
            </a:r>
            <a:r>
              <a:rPr kumimoji="0" lang="en-US" sz="4400" b="1" i="0" u="none" strike="noStrike" kern="1200" cap="none" spc="0" normalizeH="0" baseline="0" noProof="0" dirty="0">
                <a:ln>
                  <a:noFill/>
                </a:ln>
                <a:solidFill>
                  <a:prstClr val="black"/>
                </a:solidFill>
                <a:effectLst/>
                <a:uLnTx/>
                <a:uFillTx/>
                <a:latin typeface="Candara"/>
                <a:ea typeface="+mn-ea"/>
                <a:cs typeface="+mn-cs"/>
              </a:rPr>
              <a:t> + 2aΔx</a:t>
            </a:r>
          </a:p>
        </p:txBody>
      </p:sp>
      <p:sp>
        <p:nvSpPr>
          <p:cNvPr id="17" name="Rectangle 16">
            <a:extLst>
              <a:ext uri="{FF2B5EF4-FFF2-40B4-BE49-F238E27FC236}">
                <a16:creationId xmlns:a16="http://schemas.microsoft.com/office/drawing/2014/main" id="{9A33253B-8EB2-4DE3-88B9-7692485E6629}"/>
              </a:ext>
            </a:extLst>
          </p:cNvPr>
          <p:cNvSpPr/>
          <p:nvPr/>
        </p:nvSpPr>
        <p:spPr>
          <a:xfrm>
            <a:off x="6724570" y="3780162"/>
            <a:ext cx="52896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87</a:t>
            </a:r>
            <a:r>
              <a:rPr kumimoji="0" lang="en-US" sz="3600" b="1" i="0" u="none" strike="noStrike" kern="1200" cap="none" spc="0" normalizeH="0" baseline="30000" noProof="0" dirty="0">
                <a:ln>
                  <a:noFill/>
                </a:ln>
                <a:solidFill>
                  <a:prstClr val="black"/>
                </a:solidFill>
                <a:effectLst/>
                <a:uLnTx/>
                <a:uFillTx/>
                <a:latin typeface="Candara"/>
                <a:ea typeface="+mn-ea"/>
                <a:cs typeface="+mn-cs"/>
              </a:rPr>
              <a:t>2</a:t>
            </a:r>
            <a:r>
              <a:rPr kumimoji="0" lang="en-US" sz="3600" b="1" i="0" u="none" strike="noStrike" kern="1200" cap="none" spc="0" normalizeH="0" baseline="0" noProof="0" dirty="0">
                <a:ln>
                  <a:noFill/>
                </a:ln>
                <a:solidFill>
                  <a:prstClr val="black"/>
                </a:solidFill>
                <a:effectLst/>
                <a:uLnTx/>
                <a:uFillTx/>
                <a:latin typeface="Candara"/>
                <a:ea typeface="+mn-ea"/>
                <a:cs typeface="+mn-cs"/>
              </a:rPr>
              <a:t>= </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60</a:t>
            </a:r>
            <a:r>
              <a:rPr kumimoji="0" lang="en-US" sz="3600" b="1" i="0" u="none" strike="noStrike" kern="1200" cap="none" spc="0" normalizeH="0" baseline="30000" noProof="0" dirty="0">
                <a:ln>
                  <a:noFill/>
                </a:ln>
                <a:solidFill>
                  <a:prstClr val="black"/>
                </a:solidFill>
                <a:effectLst/>
                <a:uLnTx/>
                <a:uFillTx/>
                <a:latin typeface="Candara"/>
                <a:ea typeface="+mn-ea"/>
                <a:cs typeface="+mn-cs"/>
              </a:rPr>
              <a:t>2</a:t>
            </a:r>
            <a:r>
              <a:rPr kumimoji="0" lang="en-US" sz="3600" b="1" i="0" u="none" strike="noStrike" kern="1200" cap="none" spc="0" normalizeH="0" baseline="0" noProof="0" dirty="0">
                <a:ln>
                  <a:noFill/>
                </a:ln>
                <a:solidFill>
                  <a:prstClr val="black"/>
                </a:solidFill>
                <a:effectLst/>
                <a:uLnTx/>
                <a:uFillTx/>
                <a:latin typeface="Candara"/>
                <a:ea typeface="+mn-ea"/>
                <a:cs typeface="+mn-cs"/>
              </a:rPr>
              <a:t> + 2a(</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125</a:t>
            </a:r>
            <a:r>
              <a:rPr kumimoji="0" lang="en-US" sz="3600" b="1" i="0" u="none" strike="noStrike" kern="1200" cap="none" spc="0" normalizeH="0" baseline="0" noProof="0" dirty="0">
                <a:ln>
                  <a:noFill/>
                </a:ln>
                <a:solidFill>
                  <a:prstClr val="black"/>
                </a:solidFill>
                <a:effectLst/>
                <a:uLnTx/>
                <a:uFillTx/>
                <a:latin typeface="Candara"/>
                <a:ea typeface="+mn-ea"/>
                <a:cs typeface="+mn-cs"/>
              </a:rPr>
              <a:t>)</a:t>
            </a:r>
          </a:p>
        </p:txBody>
      </p:sp>
      <p:sp>
        <p:nvSpPr>
          <p:cNvPr id="18" name="Rectangle 17">
            <a:extLst>
              <a:ext uri="{FF2B5EF4-FFF2-40B4-BE49-F238E27FC236}">
                <a16:creationId xmlns:a16="http://schemas.microsoft.com/office/drawing/2014/main" id="{150739E6-E360-49DB-B079-B68C507BBD3C}"/>
              </a:ext>
            </a:extLst>
          </p:cNvPr>
          <p:cNvSpPr/>
          <p:nvPr/>
        </p:nvSpPr>
        <p:spPr>
          <a:xfrm>
            <a:off x="6278255" y="4304380"/>
            <a:ext cx="3894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7569</a:t>
            </a:r>
            <a:r>
              <a:rPr kumimoji="0" lang="en-US" sz="3600" b="1" i="0" u="none" strike="noStrike" kern="1200" cap="none" spc="0" normalizeH="0" baseline="0" noProof="0" dirty="0">
                <a:ln>
                  <a:noFill/>
                </a:ln>
                <a:solidFill>
                  <a:prstClr val="black"/>
                </a:solidFill>
                <a:effectLst/>
                <a:uLnTx/>
                <a:uFillTx/>
                <a:latin typeface="Candara"/>
                <a:ea typeface="+mn-ea"/>
                <a:cs typeface="+mn-cs"/>
              </a:rPr>
              <a:t>= </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3600</a:t>
            </a:r>
            <a:r>
              <a:rPr kumimoji="0" lang="en-US" sz="3600" b="1" i="0" u="none" strike="noStrike" kern="1200" cap="none" spc="0" normalizeH="0" baseline="0" noProof="0" dirty="0">
                <a:ln>
                  <a:noFill/>
                </a:ln>
                <a:solidFill>
                  <a:prstClr val="black"/>
                </a:solidFill>
                <a:effectLst/>
                <a:uLnTx/>
                <a:uFillTx/>
                <a:latin typeface="Candara"/>
                <a:ea typeface="+mn-ea"/>
                <a:cs typeface="+mn-cs"/>
              </a:rPr>
              <a:t> + </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250</a:t>
            </a:r>
            <a:r>
              <a:rPr kumimoji="0" lang="en-US" sz="3600" b="1" i="0" u="none" strike="noStrike" kern="1200" cap="none" spc="0" normalizeH="0" baseline="0" noProof="0" dirty="0">
                <a:ln>
                  <a:noFill/>
                </a:ln>
                <a:solidFill>
                  <a:prstClr val="black"/>
                </a:solidFill>
                <a:effectLst/>
                <a:uLnTx/>
                <a:uFillTx/>
                <a:latin typeface="Candara"/>
                <a:ea typeface="+mn-ea"/>
                <a:cs typeface="+mn-cs"/>
              </a:rPr>
              <a:t>a</a:t>
            </a:r>
          </a:p>
        </p:txBody>
      </p:sp>
      <p:sp>
        <p:nvSpPr>
          <p:cNvPr id="20" name="TextBox 19">
            <a:extLst>
              <a:ext uri="{FF2B5EF4-FFF2-40B4-BE49-F238E27FC236}">
                <a16:creationId xmlns:a16="http://schemas.microsoft.com/office/drawing/2014/main" id="{286C05C6-B226-4D4F-B34E-F64A96416CE3}"/>
              </a:ext>
            </a:extLst>
          </p:cNvPr>
          <p:cNvSpPr txBox="1"/>
          <p:nvPr/>
        </p:nvSpPr>
        <p:spPr>
          <a:xfrm>
            <a:off x="7481051" y="4765561"/>
            <a:ext cx="2213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-3600</a:t>
            </a:r>
          </a:p>
        </p:txBody>
      </p:sp>
      <p:sp>
        <p:nvSpPr>
          <p:cNvPr id="21" name="TextBox 20">
            <a:extLst>
              <a:ext uri="{FF2B5EF4-FFF2-40B4-BE49-F238E27FC236}">
                <a16:creationId xmlns:a16="http://schemas.microsoft.com/office/drawing/2014/main" id="{6863D06B-8AB9-4E2F-90FF-697F71B89758}"/>
              </a:ext>
            </a:extLst>
          </p:cNvPr>
          <p:cNvSpPr txBox="1"/>
          <p:nvPr/>
        </p:nvSpPr>
        <p:spPr>
          <a:xfrm>
            <a:off x="6255708" y="4816342"/>
            <a:ext cx="22137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-3600</a:t>
            </a:r>
          </a:p>
        </p:txBody>
      </p:sp>
      <p:cxnSp>
        <p:nvCxnSpPr>
          <p:cNvPr id="23" name="Straight Connector 22">
            <a:extLst>
              <a:ext uri="{FF2B5EF4-FFF2-40B4-BE49-F238E27FC236}">
                <a16:creationId xmlns:a16="http://schemas.microsoft.com/office/drawing/2014/main" id="{E2A3654D-E693-42A6-9F3B-081FA7E08C1B}"/>
              </a:ext>
            </a:extLst>
          </p:cNvPr>
          <p:cNvCxnSpPr>
            <a:cxnSpLocks/>
          </p:cNvCxnSpPr>
          <p:nvPr/>
        </p:nvCxnSpPr>
        <p:spPr>
          <a:xfrm>
            <a:off x="7509300" y="4390121"/>
            <a:ext cx="926126" cy="925255"/>
          </a:xfrm>
          <a:prstGeom prst="line">
            <a:avLst/>
          </a:prstGeom>
          <a:ln w="7620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D28B805-64D6-465C-B80B-44E5A475D681}"/>
              </a:ext>
            </a:extLst>
          </p:cNvPr>
          <p:cNvSpPr txBox="1"/>
          <p:nvPr/>
        </p:nvSpPr>
        <p:spPr>
          <a:xfrm>
            <a:off x="6331448" y="5176721"/>
            <a:ext cx="30618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3969= 250</a:t>
            </a: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a</a:t>
            </a:r>
          </a:p>
        </p:txBody>
      </p:sp>
      <p:sp>
        <p:nvSpPr>
          <p:cNvPr id="26" name="TextBox 25">
            <a:extLst>
              <a:ext uri="{FF2B5EF4-FFF2-40B4-BE49-F238E27FC236}">
                <a16:creationId xmlns:a16="http://schemas.microsoft.com/office/drawing/2014/main" id="{C32A1519-D277-4DB2-AA23-45C14AE94F34}"/>
              </a:ext>
            </a:extLst>
          </p:cNvPr>
          <p:cNvSpPr txBox="1"/>
          <p:nvPr/>
        </p:nvSpPr>
        <p:spPr>
          <a:xfrm>
            <a:off x="7585127" y="5576346"/>
            <a:ext cx="10722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250</a:t>
            </a:r>
          </a:p>
        </p:txBody>
      </p:sp>
      <p:sp>
        <p:nvSpPr>
          <p:cNvPr id="27" name="TextBox 26">
            <a:extLst>
              <a:ext uri="{FF2B5EF4-FFF2-40B4-BE49-F238E27FC236}">
                <a16:creationId xmlns:a16="http://schemas.microsoft.com/office/drawing/2014/main" id="{176502FE-45FC-4523-BBB1-1376F4B13A27}"/>
              </a:ext>
            </a:extLst>
          </p:cNvPr>
          <p:cNvSpPr txBox="1"/>
          <p:nvPr/>
        </p:nvSpPr>
        <p:spPr>
          <a:xfrm>
            <a:off x="6437012" y="5627127"/>
            <a:ext cx="10722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250</a:t>
            </a:r>
          </a:p>
        </p:txBody>
      </p:sp>
      <p:cxnSp>
        <p:nvCxnSpPr>
          <p:cNvPr id="28" name="Straight Connector 27">
            <a:extLst>
              <a:ext uri="{FF2B5EF4-FFF2-40B4-BE49-F238E27FC236}">
                <a16:creationId xmlns:a16="http://schemas.microsoft.com/office/drawing/2014/main" id="{71353CD8-AF33-4FA4-8CC2-58E918A8775D}"/>
              </a:ext>
            </a:extLst>
          </p:cNvPr>
          <p:cNvCxnSpPr>
            <a:cxnSpLocks/>
          </p:cNvCxnSpPr>
          <p:nvPr/>
        </p:nvCxnSpPr>
        <p:spPr>
          <a:xfrm>
            <a:off x="6371414" y="5762854"/>
            <a:ext cx="2286001" cy="0"/>
          </a:xfrm>
          <a:prstGeom prst="line">
            <a:avLst/>
          </a:prstGeom>
          <a:ln w="63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089CB7A-85A7-4E1F-A70E-22DED6038C52}"/>
              </a:ext>
            </a:extLst>
          </p:cNvPr>
          <p:cNvCxnSpPr>
            <a:cxnSpLocks/>
          </p:cNvCxnSpPr>
          <p:nvPr/>
        </p:nvCxnSpPr>
        <p:spPr>
          <a:xfrm>
            <a:off x="7585040" y="5277557"/>
            <a:ext cx="755264" cy="850541"/>
          </a:xfrm>
          <a:prstGeom prst="line">
            <a:avLst/>
          </a:prstGeom>
          <a:ln w="76200"/>
        </p:spPr>
        <p:style>
          <a:lnRef idx="1">
            <a:schemeClr val="dk1"/>
          </a:lnRef>
          <a:fillRef idx="0">
            <a:schemeClr val="dk1"/>
          </a:fillRef>
          <a:effectRef idx="0">
            <a:schemeClr val="dk1"/>
          </a:effectRef>
          <a:fontRef idx="minor">
            <a:schemeClr val="tx1"/>
          </a:fontRef>
        </p:style>
      </p:cxnSp>
      <p:sp>
        <p:nvSpPr>
          <p:cNvPr id="33" name="Rectangle 32">
            <a:extLst>
              <a:ext uri="{FF2B5EF4-FFF2-40B4-BE49-F238E27FC236}">
                <a16:creationId xmlns:a16="http://schemas.microsoft.com/office/drawing/2014/main" id="{F202FF5F-63EC-461F-A56A-0C7782A77BD6}"/>
              </a:ext>
            </a:extLst>
          </p:cNvPr>
          <p:cNvSpPr/>
          <p:nvPr/>
        </p:nvSpPr>
        <p:spPr>
          <a:xfrm>
            <a:off x="8871625" y="4966613"/>
            <a:ext cx="389444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a:ea typeface="+mn-ea"/>
                <a:cs typeface="+mn-cs"/>
              </a:rPr>
              <a:t>a= 15.88</a:t>
            </a:r>
          </a:p>
        </p:txBody>
      </p:sp>
      <p:sp>
        <p:nvSpPr>
          <p:cNvPr id="34" name="Rectangle 33">
            <a:extLst>
              <a:ext uri="{FF2B5EF4-FFF2-40B4-BE49-F238E27FC236}">
                <a16:creationId xmlns:a16="http://schemas.microsoft.com/office/drawing/2014/main" id="{2B07D6D5-9952-4078-BC58-A39D2954C2F7}"/>
              </a:ext>
            </a:extLst>
          </p:cNvPr>
          <p:cNvSpPr/>
          <p:nvPr/>
        </p:nvSpPr>
        <p:spPr>
          <a:xfrm>
            <a:off x="10471320" y="5057948"/>
            <a:ext cx="38944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ndara"/>
                <a:ea typeface="+mn-ea"/>
                <a:cs typeface="+mn-cs"/>
              </a:rPr>
              <a:t>m/s</a:t>
            </a:r>
            <a:r>
              <a:rPr kumimoji="0" lang="en-US" sz="2800" b="1" i="0" u="none" strike="noStrike" kern="1200" cap="none" spc="0" normalizeH="0" baseline="30000" noProof="0" dirty="0">
                <a:ln>
                  <a:noFill/>
                </a:ln>
                <a:solidFill>
                  <a:prstClr val="black"/>
                </a:solidFill>
                <a:effectLst/>
                <a:uLnTx/>
                <a:uFillTx/>
                <a:latin typeface="Candara"/>
                <a:ea typeface="+mn-ea"/>
                <a:cs typeface="+mn-cs"/>
              </a:rPr>
              <a:t>2</a:t>
            </a:r>
            <a:endParaRPr kumimoji="0" lang="en-US" sz="2800" b="1" i="0" u="none" strike="noStrike" kern="1200" cap="none" spc="0" normalizeH="0" baseline="0" noProof="0" dirty="0">
              <a:ln>
                <a:noFill/>
              </a:ln>
              <a:solidFill>
                <a:prstClr val="black"/>
              </a:solidFill>
              <a:effectLst/>
              <a:uLnTx/>
              <a:uFillTx/>
              <a:latin typeface="Candara"/>
              <a:ea typeface="+mn-ea"/>
              <a:cs typeface="+mn-cs"/>
            </a:endParaRPr>
          </a:p>
        </p:txBody>
      </p:sp>
      <p:cxnSp>
        <p:nvCxnSpPr>
          <p:cNvPr id="35" name="Straight Connector 34">
            <a:extLst>
              <a:ext uri="{FF2B5EF4-FFF2-40B4-BE49-F238E27FC236}">
                <a16:creationId xmlns:a16="http://schemas.microsoft.com/office/drawing/2014/main" id="{D685AF12-B6B0-4D3A-9501-0F860CE0D4A6}"/>
              </a:ext>
            </a:extLst>
          </p:cNvPr>
          <p:cNvCxnSpPr>
            <a:cxnSpLocks/>
          </p:cNvCxnSpPr>
          <p:nvPr/>
        </p:nvCxnSpPr>
        <p:spPr>
          <a:xfrm>
            <a:off x="10471320" y="5526592"/>
            <a:ext cx="74822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B2CC5A8-22D6-464A-A49E-DC4BB9BB6B39}"/>
              </a:ext>
            </a:extLst>
          </p:cNvPr>
          <p:cNvCxnSpPr>
            <a:cxnSpLocks/>
          </p:cNvCxnSpPr>
          <p:nvPr/>
        </p:nvCxnSpPr>
        <p:spPr>
          <a:xfrm>
            <a:off x="10470134" y="5578438"/>
            <a:ext cx="74822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61DC112-4D0B-40C0-B98D-0C12B6A9032D}"/>
              </a:ext>
            </a:extLst>
          </p:cNvPr>
          <p:cNvCxnSpPr>
            <a:cxnSpLocks/>
          </p:cNvCxnSpPr>
          <p:nvPr/>
        </p:nvCxnSpPr>
        <p:spPr>
          <a:xfrm>
            <a:off x="10520934" y="5629238"/>
            <a:ext cx="74822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8EBF034-D060-4073-B0FF-729E51B1A579}"/>
              </a:ext>
            </a:extLst>
          </p:cNvPr>
          <p:cNvCxnSpPr>
            <a:cxnSpLocks/>
          </p:cNvCxnSpPr>
          <p:nvPr/>
        </p:nvCxnSpPr>
        <p:spPr>
          <a:xfrm>
            <a:off x="10482834" y="5680038"/>
            <a:ext cx="74822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51E44BC4-185A-4D42-8232-13E3BAD45D3A}"/>
              </a:ext>
            </a:extLst>
          </p:cNvPr>
          <p:cNvCxnSpPr>
            <a:cxnSpLocks/>
          </p:cNvCxnSpPr>
          <p:nvPr/>
        </p:nvCxnSpPr>
        <p:spPr>
          <a:xfrm>
            <a:off x="10482834" y="5730838"/>
            <a:ext cx="74822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7403098-BA9A-42CA-947D-6E72F0969454}"/>
              </a:ext>
            </a:extLst>
          </p:cNvPr>
          <p:cNvCxnSpPr>
            <a:cxnSpLocks/>
          </p:cNvCxnSpPr>
          <p:nvPr/>
        </p:nvCxnSpPr>
        <p:spPr>
          <a:xfrm>
            <a:off x="10482834" y="5781638"/>
            <a:ext cx="748227" cy="0"/>
          </a:xfrm>
          <a:prstGeom prst="line">
            <a:avLst/>
          </a:prstGeom>
          <a:ln w="3175"/>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301365C-9C1C-4FEB-87CE-469B04608825}"/>
              </a:ext>
            </a:extLst>
          </p:cNvPr>
          <p:cNvCxnSpPr>
            <a:cxnSpLocks/>
          </p:cNvCxnSpPr>
          <p:nvPr/>
        </p:nvCxnSpPr>
        <p:spPr>
          <a:xfrm>
            <a:off x="10470134" y="5832438"/>
            <a:ext cx="748227" cy="0"/>
          </a:xfrm>
          <a:prstGeom prst="line">
            <a:avLst/>
          </a:prstGeom>
          <a:ln w="3175"/>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56D6A227-6A76-43D8-AA91-9D81E9F05847}"/>
              </a:ext>
            </a:extLst>
          </p:cNvPr>
          <p:cNvSpPr/>
          <p:nvPr/>
        </p:nvSpPr>
        <p:spPr>
          <a:xfrm>
            <a:off x="8871624" y="5059263"/>
            <a:ext cx="2595707" cy="881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9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P spid="24" grpId="0"/>
      <p:bldP spid="26" grpId="0"/>
      <p:bldP spid="27" grpId="0"/>
      <p:bldP spid="33" grpId="0"/>
      <p:bldP spid="34" grpId="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7C4F4809-AAB6-458F-BCE2-CA08C22ACA95}"/>
              </a:ext>
            </a:extLst>
          </p:cNvPr>
          <p:cNvSpPr txBox="1">
            <a:spLocks/>
          </p:cNvSpPr>
          <p:nvPr/>
        </p:nvSpPr>
        <p:spPr>
          <a:xfrm>
            <a:off x="-336934" y="735093"/>
            <a:ext cx="8152107" cy="36170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marR="0" lvl="0" indent="-742950" algn="l" defTabSz="685800" rtl="0" eaLnBrk="1" fontAlgn="auto" latinLnBrk="0" hangingPunct="1">
              <a:lnSpc>
                <a:spcPct val="90000"/>
              </a:lnSpc>
              <a:spcBef>
                <a:spcPts val="750"/>
              </a:spcBef>
              <a:spcAft>
                <a:spcPts val="0"/>
              </a:spcAft>
              <a:buClrTx/>
              <a:buSzTx/>
              <a:buFont typeface="Arial" panose="020B0604020202020204" pitchFamily="34" charset="0"/>
              <a:buAutoNum type="arabicParen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Jared is walking down the 100 m long red hall at about 1.2m/s. About halfway down the hall the late bell rings and he speeds up to 2.1 m/s. How long did it take him to do this?</a:t>
            </a:r>
          </a:p>
        </p:txBody>
      </p:sp>
      <p:sp>
        <p:nvSpPr>
          <p:cNvPr id="5" name="Rectangle 4">
            <a:extLst>
              <a:ext uri="{FF2B5EF4-FFF2-40B4-BE49-F238E27FC236}">
                <a16:creationId xmlns:a16="http://schemas.microsoft.com/office/drawing/2014/main" id="{B0967523-33DD-4F61-8EA9-E7F646E50B16}"/>
              </a:ext>
            </a:extLst>
          </p:cNvPr>
          <p:cNvSpPr/>
          <p:nvPr/>
        </p:nvSpPr>
        <p:spPr>
          <a:xfrm>
            <a:off x="3257341" y="3331319"/>
            <a:ext cx="1072288"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4" name="Rectangle 3">
            <a:extLst>
              <a:ext uri="{FF2B5EF4-FFF2-40B4-BE49-F238E27FC236}">
                <a16:creationId xmlns:a16="http://schemas.microsoft.com/office/drawing/2014/main" id="{D333DC35-B89C-47D3-89E5-3DD99B5D718C}"/>
              </a:ext>
            </a:extLst>
          </p:cNvPr>
          <p:cNvSpPr/>
          <p:nvPr/>
        </p:nvSpPr>
        <p:spPr>
          <a:xfrm>
            <a:off x="1972018" y="1191756"/>
            <a:ext cx="3188918" cy="5477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A167C99-0A66-4454-A9C2-96F493462E07}"/>
              </a:ext>
            </a:extLst>
          </p:cNvPr>
          <p:cNvSpPr txBox="1"/>
          <p:nvPr/>
        </p:nvSpPr>
        <p:spPr>
          <a:xfrm>
            <a:off x="4035845" y="3429000"/>
            <a:ext cx="1429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1.2 m/s</a:t>
            </a:r>
          </a:p>
        </p:txBody>
      </p:sp>
      <p:sp>
        <p:nvSpPr>
          <p:cNvPr id="8" name="Rectangle 7">
            <a:extLst>
              <a:ext uri="{FF2B5EF4-FFF2-40B4-BE49-F238E27FC236}">
                <a16:creationId xmlns:a16="http://schemas.microsoft.com/office/drawing/2014/main" id="{8131B4B6-4E1B-40AE-9BF9-8C51098FD927}"/>
              </a:ext>
            </a:extLst>
          </p:cNvPr>
          <p:cNvSpPr/>
          <p:nvPr/>
        </p:nvSpPr>
        <p:spPr>
          <a:xfrm>
            <a:off x="515721" y="1763332"/>
            <a:ext cx="4356142" cy="5405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1EDFC9-A8B2-4F95-8703-A97B656CA703}"/>
              </a:ext>
            </a:extLst>
          </p:cNvPr>
          <p:cNvSpPr txBox="1"/>
          <p:nvPr/>
        </p:nvSpPr>
        <p:spPr>
          <a:xfrm>
            <a:off x="4138669" y="5251762"/>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50 m</a:t>
            </a:r>
          </a:p>
        </p:txBody>
      </p:sp>
      <p:sp>
        <p:nvSpPr>
          <p:cNvPr id="10" name="Rectangle 9">
            <a:extLst>
              <a:ext uri="{FF2B5EF4-FFF2-40B4-BE49-F238E27FC236}">
                <a16:creationId xmlns:a16="http://schemas.microsoft.com/office/drawing/2014/main" id="{4E99A615-DA13-44AE-A5FE-56DC8C7B6125}"/>
              </a:ext>
            </a:extLst>
          </p:cNvPr>
          <p:cNvSpPr/>
          <p:nvPr/>
        </p:nvSpPr>
        <p:spPr>
          <a:xfrm>
            <a:off x="2948390" y="2341805"/>
            <a:ext cx="4134336" cy="3802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DBF3CC3-C281-4003-9B7A-8517797B5F9F}"/>
              </a:ext>
            </a:extLst>
          </p:cNvPr>
          <p:cNvSpPr txBox="1"/>
          <p:nvPr/>
        </p:nvSpPr>
        <p:spPr>
          <a:xfrm>
            <a:off x="4034030" y="4010368"/>
            <a:ext cx="1642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2.1 m/s</a:t>
            </a:r>
          </a:p>
        </p:txBody>
      </p:sp>
      <p:sp>
        <p:nvSpPr>
          <p:cNvPr id="12" name="Rectangle 11">
            <a:extLst>
              <a:ext uri="{FF2B5EF4-FFF2-40B4-BE49-F238E27FC236}">
                <a16:creationId xmlns:a16="http://schemas.microsoft.com/office/drawing/2014/main" id="{134013C7-4C05-468C-A9C8-5E3A5DBA8072}"/>
              </a:ext>
            </a:extLst>
          </p:cNvPr>
          <p:cNvSpPr/>
          <p:nvPr/>
        </p:nvSpPr>
        <p:spPr>
          <a:xfrm>
            <a:off x="709979" y="2729742"/>
            <a:ext cx="6087428" cy="4250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EA4DBC6-AB03-4FE3-B37E-38C93BD02A78}"/>
              </a:ext>
            </a:extLst>
          </p:cNvPr>
          <p:cNvSpPr txBox="1"/>
          <p:nvPr/>
        </p:nvSpPr>
        <p:spPr>
          <a:xfrm>
            <a:off x="3739119" y="4670394"/>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A8A40E8-8699-4C20-BB7C-8E21AEC97B1A}"/>
              </a:ext>
            </a:extLst>
          </p:cNvPr>
          <p:cNvSpPr txBox="1"/>
          <p:nvPr/>
        </p:nvSpPr>
        <p:spPr>
          <a:xfrm>
            <a:off x="3789348" y="5892871"/>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NU</a:t>
            </a:r>
          </a:p>
        </p:txBody>
      </p:sp>
      <p:sp>
        <p:nvSpPr>
          <p:cNvPr id="15" name="Rectangle 14">
            <a:extLst>
              <a:ext uri="{FF2B5EF4-FFF2-40B4-BE49-F238E27FC236}">
                <a16:creationId xmlns:a16="http://schemas.microsoft.com/office/drawing/2014/main" id="{0CAC747D-08FE-4352-BCC2-B76BBDF24849}"/>
              </a:ext>
            </a:extLst>
          </p:cNvPr>
          <p:cNvSpPr/>
          <p:nvPr/>
        </p:nvSpPr>
        <p:spPr>
          <a:xfrm>
            <a:off x="6726385" y="3322674"/>
            <a:ext cx="4290481"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ΔX=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t + ½at</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r>
              <a:rPr kumimoji="0" lang="en-US" sz="4800" b="1" i="0" u="none" strike="noStrike" kern="1200" cap="none" spc="0" normalizeH="0" baseline="0" noProof="0" dirty="0">
                <a:ln>
                  <a:noFill/>
                </a:ln>
                <a:solidFill>
                  <a:prstClr val="black"/>
                </a:solidFill>
                <a:effectLst/>
                <a:uLnTx/>
                <a:uFillTx/>
                <a:latin typeface="Candara"/>
                <a:ea typeface="+mn-ea"/>
                <a:cs typeface="+mn-cs"/>
              </a:rPr>
              <a:t>=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30000" noProof="0" dirty="0">
                <a:ln>
                  <a:noFill/>
                </a:ln>
                <a:solidFill>
                  <a:prstClr val="black"/>
                </a:solidFill>
                <a:effectLst/>
                <a:uLnTx/>
                <a:uFillTx/>
                <a:latin typeface="Candara"/>
                <a:ea typeface="+mn-ea"/>
                <a:cs typeface="+mn-cs"/>
              </a:rPr>
              <a:t>2</a:t>
            </a:r>
            <a:r>
              <a:rPr kumimoji="0" lang="en-US" sz="4800" b="1" i="0" u="none" strike="noStrike" kern="1200" cap="none" spc="0" normalizeH="0" baseline="0" noProof="0" dirty="0">
                <a:ln>
                  <a:noFill/>
                </a:ln>
                <a:solidFill>
                  <a:prstClr val="black"/>
                </a:solidFill>
                <a:effectLst/>
                <a:uLnTx/>
                <a:uFillTx/>
                <a:latin typeface="Candara"/>
                <a:ea typeface="+mn-ea"/>
                <a:cs typeface="+mn-cs"/>
              </a:rPr>
              <a:t> + 2aΔx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ndara"/>
                <a:ea typeface="+mn-ea"/>
                <a:cs typeface="+mn-cs"/>
              </a:rPr>
              <a:t>ΔX = ½(V</a:t>
            </a:r>
            <a:r>
              <a:rPr kumimoji="0" lang="en-US" sz="4800" b="1" i="0" u="none" strike="noStrike" kern="1200" cap="none" spc="0" normalizeH="0" baseline="-25000" noProof="0" dirty="0">
                <a:ln>
                  <a:noFill/>
                </a:ln>
                <a:solidFill>
                  <a:prstClr val="black"/>
                </a:solidFill>
                <a:effectLst/>
                <a:uLnTx/>
                <a:uFillTx/>
                <a:latin typeface="Candara"/>
                <a:ea typeface="+mn-ea"/>
                <a:cs typeface="+mn-cs"/>
              </a:rPr>
              <a:t>i</a:t>
            </a:r>
            <a:r>
              <a:rPr kumimoji="0" lang="en-US" sz="4800" b="1" i="0" u="none" strike="noStrike" kern="1200" cap="none" spc="0" normalizeH="0" baseline="0" noProof="0" dirty="0">
                <a:ln>
                  <a:noFill/>
                </a:ln>
                <a:solidFill>
                  <a:prstClr val="black"/>
                </a:solidFill>
                <a:effectLst/>
                <a:uLnTx/>
                <a:uFillTx/>
                <a:latin typeface="Candara"/>
                <a:ea typeface="+mn-ea"/>
                <a:cs typeface="+mn-cs"/>
              </a:rPr>
              <a:t> + V</a:t>
            </a:r>
            <a:r>
              <a:rPr kumimoji="0" lang="en-US" sz="4800" b="1" i="0" u="none" strike="noStrike" kern="1200" cap="none" spc="0" normalizeH="0" baseline="-25000" noProof="0" dirty="0">
                <a:ln>
                  <a:noFill/>
                </a:ln>
                <a:solidFill>
                  <a:prstClr val="black"/>
                </a:solidFill>
                <a:effectLst/>
                <a:uLnTx/>
                <a:uFillTx/>
                <a:latin typeface="Candara"/>
                <a:ea typeface="+mn-ea"/>
                <a:cs typeface="+mn-cs"/>
              </a:rPr>
              <a:t>f</a:t>
            </a:r>
            <a:r>
              <a:rPr kumimoji="0" lang="en-US" sz="4800" b="1" i="0" u="none" strike="noStrike" kern="1200" cap="none" spc="0" normalizeH="0" baseline="0" noProof="0" dirty="0">
                <a:ln>
                  <a:noFill/>
                </a:ln>
                <a:solidFill>
                  <a:prstClr val="black"/>
                </a:solidFill>
                <a:effectLst/>
                <a:uLnTx/>
                <a:uFillTx/>
                <a:latin typeface="Candara"/>
                <a:ea typeface="+mn-ea"/>
                <a:cs typeface="+mn-cs"/>
              </a:rPr>
              <a:t>) t</a:t>
            </a:r>
          </a:p>
        </p:txBody>
      </p:sp>
      <p:sp>
        <p:nvSpPr>
          <p:cNvPr id="16" name="Rectangle 15">
            <a:extLst>
              <a:ext uri="{FF2B5EF4-FFF2-40B4-BE49-F238E27FC236}">
                <a16:creationId xmlns:a16="http://schemas.microsoft.com/office/drawing/2014/main" id="{46AE606E-1EB5-41B6-B7A7-76D348EC9163}"/>
              </a:ext>
            </a:extLst>
          </p:cNvPr>
          <p:cNvSpPr/>
          <p:nvPr/>
        </p:nvSpPr>
        <p:spPr>
          <a:xfrm>
            <a:off x="6776614" y="5633480"/>
            <a:ext cx="4240252" cy="7826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young boy standing in a room&#10;&#10;Description automatically generated">
            <a:extLst>
              <a:ext uri="{FF2B5EF4-FFF2-40B4-BE49-F238E27FC236}">
                <a16:creationId xmlns:a16="http://schemas.microsoft.com/office/drawing/2014/main" id="{925193BF-A491-45BA-AA44-A30E67D5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201" y="716420"/>
            <a:ext cx="4365357" cy="2182679"/>
          </a:xfrm>
          <a:prstGeom prst="rect">
            <a:avLst/>
          </a:prstGeom>
        </p:spPr>
      </p:pic>
      <p:sp>
        <p:nvSpPr>
          <p:cNvPr id="6" name="Title 5">
            <a:extLst>
              <a:ext uri="{FF2B5EF4-FFF2-40B4-BE49-F238E27FC236}">
                <a16:creationId xmlns:a16="http://schemas.microsoft.com/office/drawing/2014/main" id="{6570A7C6-6E4E-4289-A426-E44BEDC2E1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213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9" grpId="0"/>
      <p:bldP spid="10" grpId="0" animBg="1"/>
      <p:bldP spid="11" grpId="0"/>
      <p:bldP spid="12" grpId="0" animBg="1"/>
      <p:bldP spid="13" grpId="0"/>
      <p:bldP spid="14" grpId="0"/>
      <p:bldP spid="15" grpId="0"/>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7C4F4809-AAB6-458F-BCE2-CA08C22ACA95}"/>
              </a:ext>
            </a:extLst>
          </p:cNvPr>
          <p:cNvSpPr txBox="1">
            <a:spLocks/>
          </p:cNvSpPr>
          <p:nvPr/>
        </p:nvSpPr>
        <p:spPr>
          <a:xfrm>
            <a:off x="-336934" y="735093"/>
            <a:ext cx="8152107" cy="361705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marR="0" lvl="0" indent="-742950" algn="l" defTabSz="685800" rtl="0" eaLnBrk="1" fontAlgn="auto" latinLnBrk="0" hangingPunct="1">
              <a:lnSpc>
                <a:spcPct val="90000"/>
              </a:lnSpc>
              <a:spcBef>
                <a:spcPts val="750"/>
              </a:spcBef>
              <a:spcAft>
                <a:spcPts val="0"/>
              </a:spcAft>
              <a:buClrTx/>
              <a:buSzTx/>
              <a:buFont typeface="Arial" panose="020B0604020202020204" pitchFamily="34" charset="0"/>
              <a:buAutoNum type="arabicParen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Jared is walking down the 100 m long red hall at about 1.2m/s. About halfway down the hall the late bell rings and he speeds up to 2.1 m/s. How long did it take him to do this?</a:t>
            </a:r>
          </a:p>
        </p:txBody>
      </p:sp>
      <p:sp>
        <p:nvSpPr>
          <p:cNvPr id="5" name="Rectangle 4">
            <a:extLst>
              <a:ext uri="{FF2B5EF4-FFF2-40B4-BE49-F238E27FC236}">
                <a16:creationId xmlns:a16="http://schemas.microsoft.com/office/drawing/2014/main" id="{B0967523-33DD-4F61-8EA9-E7F646E50B16}"/>
              </a:ext>
            </a:extLst>
          </p:cNvPr>
          <p:cNvSpPr/>
          <p:nvPr/>
        </p:nvSpPr>
        <p:spPr>
          <a:xfrm>
            <a:off x="3257341" y="3331319"/>
            <a:ext cx="1072288"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i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4000" b="1"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4" name="Rectangle 3">
            <a:extLst>
              <a:ext uri="{FF2B5EF4-FFF2-40B4-BE49-F238E27FC236}">
                <a16:creationId xmlns:a16="http://schemas.microsoft.com/office/drawing/2014/main" id="{D333DC35-B89C-47D3-89E5-3DD99B5D718C}"/>
              </a:ext>
            </a:extLst>
          </p:cNvPr>
          <p:cNvSpPr/>
          <p:nvPr/>
        </p:nvSpPr>
        <p:spPr>
          <a:xfrm>
            <a:off x="1972018" y="1191756"/>
            <a:ext cx="3188918" cy="5477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A167C99-0A66-4454-A9C2-96F493462E07}"/>
              </a:ext>
            </a:extLst>
          </p:cNvPr>
          <p:cNvSpPr txBox="1"/>
          <p:nvPr/>
        </p:nvSpPr>
        <p:spPr>
          <a:xfrm>
            <a:off x="4035845" y="3429000"/>
            <a:ext cx="14297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1.2 m/s</a:t>
            </a:r>
          </a:p>
        </p:txBody>
      </p:sp>
      <p:sp>
        <p:nvSpPr>
          <p:cNvPr id="8" name="Rectangle 7">
            <a:extLst>
              <a:ext uri="{FF2B5EF4-FFF2-40B4-BE49-F238E27FC236}">
                <a16:creationId xmlns:a16="http://schemas.microsoft.com/office/drawing/2014/main" id="{8131B4B6-4E1B-40AE-9BF9-8C51098FD927}"/>
              </a:ext>
            </a:extLst>
          </p:cNvPr>
          <p:cNvSpPr/>
          <p:nvPr/>
        </p:nvSpPr>
        <p:spPr>
          <a:xfrm>
            <a:off x="515721" y="1763332"/>
            <a:ext cx="4356142" cy="5405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1EDFC9-A8B2-4F95-8703-A97B656CA703}"/>
              </a:ext>
            </a:extLst>
          </p:cNvPr>
          <p:cNvSpPr txBox="1"/>
          <p:nvPr/>
        </p:nvSpPr>
        <p:spPr>
          <a:xfrm>
            <a:off x="4138669" y="5251762"/>
            <a:ext cx="1241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50 m</a:t>
            </a:r>
          </a:p>
        </p:txBody>
      </p:sp>
      <p:sp>
        <p:nvSpPr>
          <p:cNvPr id="10" name="Rectangle 9">
            <a:extLst>
              <a:ext uri="{FF2B5EF4-FFF2-40B4-BE49-F238E27FC236}">
                <a16:creationId xmlns:a16="http://schemas.microsoft.com/office/drawing/2014/main" id="{4E99A615-DA13-44AE-A5FE-56DC8C7B6125}"/>
              </a:ext>
            </a:extLst>
          </p:cNvPr>
          <p:cNvSpPr/>
          <p:nvPr/>
        </p:nvSpPr>
        <p:spPr>
          <a:xfrm>
            <a:off x="2885704" y="2341805"/>
            <a:ext cx="4197022" cy="3802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DBF3CC3-C281-4003-9B7A-8517797B5F9F}"/>
              </a:ext>
            </a:extLst>
          </p:cNvPr>
          <p:cNvSpPr txBox="1"/>
          <p:nvPr/>
        </p:nvSpPr>
        <p:spPr>
          <a:xfrm>
            <a:off x="4034030" y="4010368"/>
            <a:ext cx="1642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2.1 m/s</a:t>
            </a:r>
          </a:p>
        </p:txBody>
      </p:sp>
      <p:sp>
        <p:nvSpPr>
          <p:cNvPr id="12" name="Rectangle 11">
            <a:extLst>
              <a:ext uri="{FF2B5EF4-FFF2-40B4-BE49-F238E27FC236}">
                <a16:creationId xmlns:a16="http://schemas.microsoft.com/office/drawing/2014/main" id="{134013C7-4C05-468C-A9C8-5E3A5DBA8072}"/>
              </a:ext>
            </a:extLst>
          </p:cNvPr>
          <p:cNvSpPr/>
          <p:nvPr/>
        </p:nvSpPr>
        <p:spPr>
          <a:xfrm>
            <a:off x="709979" y="2729742"/>
            <a:ext cx="6087428" cy="4250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EA4DBC6-AB03-4FE3-B37E-38C93BD02A78}"/>
              </a:ext>
            </a:extLst>
          </p:cNvPr>
          <p:cNvSpPr txBox="1"/>
          <p:nvPr/>
        </p:nvSpPr>
        <p:spPr>
          <a:xfrm>
            <a:off x="3739119" y="4670394"/>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BA8A40E8-8699-4C20-BB7C-8E21AEC97B1A}"/>
              </a:ext>
            </a:extLst>
          </p:cNvPr>
          <p:cNvSpPr txBox="1"/>
          <p:nvPr/>
        </p:nvSpPr>
        <p:spPr>
          <a:xfrm>
            <a:off x="3789348" y="5892871"/>
            <a:ext cx="7344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NU</a:t>
            </a:r>
          </a:p>
        </p:txBody>
      </p:sp>
      <p:sp>
        <p:nvSpPr>
          <p:cNvPr id="15" name="Rectangle 14">
            <a:extLst>
              <a:ext uri="{FF2B5EF4-FFF2-40B4-BE49-F238E27FC236}">
                <a16:creationId xmlns:a16="http://schemas.microsoft.com/office/drawing/2014/main" id="{0CAC747D-08FE-4352-BCC2-B76BBDF24849}"/>
              </a:ext>
            </a:extLst>
          </p:cNvPr>
          <p:cNvSpPr/>
          <p:nvPr/>
        </p:nvSpPr>
        <p:spPr>
          <a:xfrm>
            <a:off x="6726385" y="3322674"/>
            <a:ext cx="429048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ndara"/>
                <a:ea typeface="+mn-ea"/>
                <a:cs typeface="+mn-cs"/>
              </a:rPr>
              <a:t>ΔX = ½(V</a:t>
            </a:r>
            <a:r>
              <a:rPr kumimoji="0" lang="en-US" sz="3600" b="1" i="0" u="none" strike="noStrike" kern="1200" cap="none" spc="0" normalizeH="0" baseline="-25000" noProof="0" dirty="0">
                <a:ln>
                  <a:noFill/>
                </a:ln>
                <a:solidFill>
                  <a:prstClr val="black"/>
                </a:solidFill>
                <a:effectLst/>
                <a:uLnTx/>
                <a:uFillTx/>
                <a:latin typeface="Candara"/>
                <a:ea typeface="+mn-ea"/>
                <a:cs typeface="+mn-cs"/>
              </a:rPr>
              <a:t>i</a:t>
            </a:r>
            <a:r>
              <a:rPr kumimoji="0" lang="en-US" sz="3600" b="1" i="0" u="none" strike="noStrike" kern="1200" cap="none" spc="0" normalizeH="0" baseline="0" noProof="0" dirty="0">
                <a:ln>
                  <a:noFill/>
                </a:ln>
                <a:solidFill>
                  <a:prstClr val="black"/>
                </a:solidFill>
                <a:effectLst/>
                <a:uLnTx/>
                <a:uFillTx/>
                <a:latin typeface="Candara"/>
                <a:ea typeface="+mn-ea"/>
                <a:cs typeface="+mn-cs"/>
              </a:rPr>
              <a:t> + V</a:t>
            </a:r>
            <a:r>
              <a:rPr kumimoji="0" lang="en-US" sz="3600" b="1" i="0" u="none" strike="noStrike" kern="1200" cap="none" spc="0" normalizeH="0" baseline="-25000" noProof="0" dirty="0">
                <a:ln>
                  <a:noFill/>
                </a:ln>
                <a:solidFill>
                  <a:prstClr val="black"/>
                </a:solidFill>
                <a:effectLst/>
                <a:uLnTx/>
                <a:uFillTx/>
                <a:latin typeface="Candara"/>
                <a:ea typeface="+mn-ea"/>
                <a:cs typeface="+mn-cs"/>
              </a:rPr>
              <a:t>f</a:t>
            </a:r>
            <a:r>
              <a:rPr kumimoji="0" lang="en-US" sz="3600" b="1" i="0" u="none" strike="noStrike" kern="1200" cap="none" spc="0" normalizeH="0" baseline="0" noProof="0" dirty="0">
                <a:ln>
                  <a:noFill/>
                </a:ln>
                <a:solidFill>
                  <a:prstClr val="black"/>
                </a:solidFill>
                <a:effectLst/>
                <a:uLnTx/>
                <a:uFillTx/>
                <a:latin typeface="Candara"/>
                <a:ea typeface="+mn-ea"/>
                <a:cs typeface="+mn-cs"/>
              </a:rPr>
              <a:t>) t</a:t>
            </a:r>
          </a:p>
        </p:txBody>
      </p:sp>
      <p:pic>
        <p:nvPicPr>
          <p:cNvPr id="20" name="Picture 19" descr="A young boy standing in a room&#10;&#10;Description automatically generated">
            <a:extLst>
              <a:ext uri="{FF2B5EF4-FFF2-40B4-BE49-F238E27FC236}">
                <a16:creationId xmlns:a16="http://schemas.microsoft.com/office/drawing/2014/main" id="{925193BF-A491-45BA-AA44-A30E67D5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201" y="716420"/>
            <a:ext cx="4365357" cy="2182679"/>
          </a:xfrm>
          <a:prstGeom prst="rect">
            <a:avLst/>
          </a:prstGeom>
        </p:spPr>
      </p:pic>
      <p:sp>
        <p:nvSpPr>
          <p:cNvPr id="17" name="Rectangle 16">
            <a:extLst>
              <a:ext uri="{FF2B5EF4-FFF2-40B4-BE49-F238E27FC236}">
                <a16:creationId xmlns:a16="http://schemas.microsoft.com/office/drawing/2014/main" id="{2A80B497-B310-4515-B882-6750642DD5D9}"/>
              </a:ext>
            </a:extLst>
          </p:cNvPr>
          <p:cNvSpPr/>
          <p:nvPr/>
        </p:nvSpPr>
        <p:spPr>
          <a:xfrm>
            <a:off x="6726384" y="3878219"/>
            <a:ext cx="4943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50</a:t>
            </a:r>
            <a:r>
              <a:rPr kumimoji="0" lang="en-US" sz="3600" b="1" i="0" u="none" strike="noStrike" kern="1200" cap="none" spc="0" normalizeH="0" baseline="0" noProof="0" dirty="0">
                <a:ln>
                  <a:noFill/>
                </a:ln>
                <a:solidFill>
                  <a:prstClr val="black"/>
                </a:solidFill>
                <a:effectLst/>
                <a:uLnTx/>
                <a:uFillTx/>
                <a:latin typeface="Candara"/>
                <a:ea typeface="+mn-ea"/>
                <a:cs typeface="+mn-cs"/>
              </a:rPr>
              <a:t> = ½(</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1.2</a:t>
            </a:r>
            <a:r>
              <a:rPr kumimoji="0" lang="en-US" sz="3600" b="1" i="0" u="none" strike="noStrike" kern="1200" cap="none" spc="0" normalizeH="0" baseline="0" noProof="0" dirty="0">
                <a:ln>
                  <a:noFill/>
                </a:ln>
                <a:solidFill>
                  <a:prstClr val="black"/>
                </a:solidFill>
                <a:effectLst/>
                <a:uLnTx/>
                <a:uFillTx/>
                <a:latin typeface="Candara"/>
                <a:ea typeface="+mn-ea"/>
                <a:cs typeface="+mn-cs"/>
              </a:rPr>
              <a:t> + </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2.1</a:t>
            </a:r>
            <a:r>
              <a:rPr kumimoji="0" lang="en-US" sz="3600" b="1" i="0" u="none" strike="noStrike" kern="1200" cap="none" spc="0" normalizeH="0" baseline="0" noProof="0" dirty="0">
                <a:ln>
                  <a:noFill/>
                </a:ln>
                <a:solidFill>
                  <a:prstClr val="black"/>
                </a:solidFill>
                <a:effectLst/>
                <a:uLnTx/>
                <a:uFillTx/>
                <a:latin typeface="Candara"/>
                <a:ea typeface="+mn-ea"/>
                <a:cs typeface="+mn-cs"/>
              </a:rPr>
              <a:t>) t</a:t>
            </a:r>
          </a:p>
        </p:txBody>
      </p:sp>
      <p:sp>
        <p:nvSpPr>
          <p:cNvPr id="18" name="Rectangle 17">
            <a:extLst>
              <a:ext uri="{FF2B5EF4-FFF2-40B4-BE49-F238E27FC236}">
                <a16:creationId xmlns:a16="http://schemas.microsoft.com/office/drawing/2014/main" id="{956CFA75-DB54-46B9-BC2B-579C3BD3BE7C}"/>
              </a:ext>
            </a:extLst>
          </p:cNvPr>
          <p:cNvSpPr/>
          <p:nvPr/>
        </p:nvSpPr>
        <p:spPr>
          <a:xfrm>
            <a:off x="6726383" y="4459907"/>
            <a:ext cx="4943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50</a:t>
            </a:r>
            <a:r>
              <a:rPr kumimoji="0" lang="en-US" sz="3600" b="1" i="0" u="none" strike="noStrike" kern="1200" cap="none" spc="0" normalizeH="0" baseline="0" noProof="0" dirty="0">
                <a:ln>
                  <a:noFill/>
                </a:ln>
                <a:solidFill>
                  <a:prstClr val="black"/>
                </a:solidFill>
                <a:effectLst/>
                <a:uLnTx/>
                <a:uFillTx/>
                <a:latin typeface="Candara"/>
                <a:ea typeface="+mn-ea"/>
                <a:cs typeface="+mn-cs"/>
              </a:rPr>
              <a:t> = ½(</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3.3</a:t>
            </a:r>
            <a:r>
              <a:rPr kumimoji="0" lang="en-US" sz="3600" b="1" i="0" u="none" strike="noStrike" kern="1200" cap="none" spc="0" normalizeH="0" baseline="0" noProof="0" dirty="0">
                <a:ln>
                  <a:noFill/>
                </a:ln>
                <a:solidFill>
                  <a:prstClr val="black"/>
                </a:solidFill>
                <a:effectLst/>
                <a:uLnTx/>
                <a:uFillTx/>
                <a:latin typeface="Candara"/>
                <a:ea typeface="+mn-ea"/>
                <a:cs typeface="+mn-cs"/>
              </a:rPr>
              <a:t>) t</a:t>
            </a:r>
          </a:p>
        </p:txBody>
      </p:sp>
      <p:sp>
        <p:nvSpPr>
          <p:cNvPr id="21" name="Rectangle 20">
            <a:extLst>
              <a:ext uri="{FF2B5EF4-FFF2-40B4-BE49-F238E27FC236}">
                <a16:creationId xmlns:a16="http://schemas.microsoft.com/office/drawing/2014/main" id="{A3CF9DF2-3905-4378-8A7F-8D1B0A54D658}"/>
              </a:ext>
            </a:extLst>
          </p:cNvPr>
          <p:cNvSpPr/>
          <p:nvPr/>
        </p:nvSpPr>
        <p:spPr>
          <a:xfrm>
            <a:off x="6726382" y="5030946"/>
            <a:ext cx="4943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highlight>
                  <a:srgbClr val="FFFF00"/>
                </a:highlight>
                <a:uLnTx/>
                <a:uFillTx/>
                <a:latin typeface="Candara"/>
                <a:ea typeface="+mn-ea"/>
                <a:cs typeface="+mn-cs"/>
              </a:rPr>
              <a:t>50</a:t>
            </a:r>
            <a:r>
              <a:rPr kumimoji="0" lang="en-US" sz="3600" b="1" i="0" u="sng" strike="noStrike" kern="1200" cap="none" spc="0" normalizeH="0" baseline="0" noProof="0" dirty="0">
                <a:ln>
                  <a:noFill/>
                </a:ln>
                <a:solidFill>
                  <a:prstClr val="black"/>
                </a:solidFill>
                <a:effectLst/>
                <a:uLnTx/>
                <a:uFillTx/>
                <a:latin typeface="Candara"/>
                <a:ea typeface="+mn-ea"/>
                <a:cs typeface="+mn-cs"/>
              </a:rPr>
              <a:t> = </a:t>
            </a:r>
            <a:r>
              <a:rPr kumimoji="0" lang="en-US" sz="3600" b="1" i="0" u="sng" strike="noStrike" kern="1200" cap="none" spc="0" normalizeH="0" baseline="0" noProof="0" dirty="0">
                <a:ln>
                  <a:noFill/>
                </a:ln>
                <a:solidFill>
                  <a:prstClr val="black"/>
                </a:solidFill>
                <a:effectLst/>
                <a:highlight>
                  <a:srgbClr val="FFFF00"/>
                </a:highlight>
                <a:uLnTx/>
                <a:uFillTx/>
                <a:latin typeface="Candara"/>
                <a:ea typeface="+mn-ea"/>
                <a:cs typeface="+mn-cs"/>
              </a:rPr>
              <a:t>1.65</a:t>
            </a:r>
            <a:r>
              <a:rPr kumimoji="0" lang="en-US" sz="3600" b="1" i="0" u="sng" strike="noStrike" kern="1200" cap="none" spc="0" normalizeH="0" baseline="0" noProof="0" dirty="0">
                <a:ln>
                  <a:noFill/>
                </a:ln>
                <a:solidFill>
                  <a:prstClr val="black"/>
                </a:solidFill>
                <a:effectLst/>
                <a:uLnTx/>
                <a:uFillTx/>
                <a:latin typeface="Candara"/>
                <a:ea typeface="+mn-ea"/>
                <a:cs typeface="+mn-cs"/>
              </a:rPr>
              <a:t>t</a:t>
            </a:r>
          </a:p>
        </p:txBody>
      </p:sp>
      <p:sp>
        <p:nvSpPr>
          <p:cNvPr id="22" name="Rectangle 21">
            <a:extLst>
              <a:ext uri="{FF2B5EF4-FFF2-40B4-BE49-F238E27FC236}">
                <a16:creationId xmlns:a16="http://schemas.microsoft.com/office/drawing/2014/main" id="{E8F9E7DF-F32A-448A-9038-FF2480B4DF0E}"/>
              </a:ext>
            </a:extLst>
          </p:cNvPr>
          <p:cNvSpPr/>
          <p:nvPr/>
        </p:nvSpPr>
        <p:spPr>
          <a:xfrm>
            <a:off x="6582444" y="5601985"/>
            <a:ext cx="4943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1.65</a:t>
            </a:r>
            <a:r>
              <a:rPr kumimoji="0" lang="en-US" sz="3600" b="1" i="0" u="none" strike="noStrike" kern="1200" cap="none" spc="0" normalizeH="0" baseline="0" noProof="0" dirty="0">
                <a:ln>
                  <a:noFill/>
                </a:ln>
                <a:solidFill>
                  <a:prstClr val="black"/>
                </a:solidFill>
                <a:effectLst/>
                <a:uLnTx/>
                <a:uFillTx/>
                <a:latin typeface="Candara"/>
                <a:ea typeface="+mn-ea"/>
                <a:cs typeface="+mn-cs"/>
              </a:rPr>
              <a:t> =</a:t>
            </a: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1.65</a:t>
            </a:r>
            <a:endParaRPr kumimoji="0" lang="en-US" sz="3600" b="1" i="0" u="none" strike="noStrike" kern="1200" cap="none" spc="0" normalizeH="0" baseline="0" noProof="0" dirty="0">
              <a:ln>
                <a:noFill/>
              </a:ln>
              <a:solidFill>
                <a:prstClr val="black"/>
              </a:solidFill>
              <a:effectLst/>
              <a:uLnTx/>
              <a:uFillTx/>
              <a:latin typeface="Candara"/>
              <a:ea typeface="+mn-ea"/>
              <a:cs typeface="+mn-cs"/>
            </a:endParaRPr>
          </a:p>
        </p:txBody>
      </p:sp>
      <p:cxnSp>
        <p:nvCxnSpPr>
          <p:cNvPr id="6" name="Straight Connector 5">
            <a:extLst>
              <a:ext uri="{FF2B5EF4-FFF2-40B4-BE49-F238E27FC236}">
                <a16:creationId xmlns:a16="http://schemas.microsoft.com/office/drawing/2014/main" id="{10DA4FC3-BA90-4C22-B584-67FCCCD41114}"/>
              </a:ext>
            </a:extLst>
          </p:cNvPr>
          <p:cNvCxnSpPr/>
          <p:nvPr/>
        </p:nvCxnSpPr>
        <p:spPr>
          <a:xfrm>
            <a:off x="7656163" y="5030946"/>
            <a:ext cx="759417" cy="11235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C83A1DC-54FE-4B31-8B4D-8946421A4E83}"/>
              </a:ext>
            </a:extLst>
          </p:cNvPr>
          <p:cNvSpPr/>
          <p:nvPr/>
        </p:nvSpPr>
        <p:spPr>
          <a:xfrm>
            <a:off x="9489299" y="5451223"/>
            <a:ext cx="4943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t=30.30</a:t>
            </a:r>
            <a:endParaRPr kumimoji="0" lang="en-US" sz="3600" b="1" i="0" u="none" strike="noStrike" kern="1200" cap="none" spc="0" normalizeH="0" baseline="0" noProof="0" dirty="0">
              <a:ln>
                <a:noFill/>
              </a:ln>
              <a:solidFill>
                <a:prstClr val="black"/>
              </a:solidFill>
              <a:effectLst/>
              <a:uLnTx/>
              <a:uFillTx/>
              <a:latin typeface="Candara"/>
              <a:ea typeface="+mn-ea"/>
              <a:cs typeface="+mn-cs"/>
            </a:endParaRPr>
          </a:p>
        </p:txBody>
      </p:sp>
      <p:sp>
        <p:nvSpPr>
          <p:cNvPr id="24" name="Rectangle 23">
            <a:extLst>
              <a:ext uri="{FF2B5EF4-FFF2-40B4-BE49-F238E27FC236}">
                <a16:creationId xmlns:a16="http://schemas.microsoft.com/office/drawing/2014/main" id="{5DF154ED-B41A-4BB6-8C6D-2567BAFF607C}"/>
              </a:ext>
            </a:extLst>
          </p:cNvPr>
          <p:cNvSpPr/>
          <p:nvPr/>
        </p:nvSpPr>
        <p:spPr>
          <a:xfrm>
            <a:off x="10918611" y="5448755"/>
            <a:ext cx="494384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highlight>
                  <a:srgbClr val="FFFF00"/>
                </a:highlight>
                <a:uLnTx/>
                <a:uFillTx/>
                <a:latin typeface="Candara"/>
                <a:ea typeface="+mn-ea"/>
                <a:cs typeface="+mn-cs"/>
              </a:rPr>
              <a:t>s</a:t>
            </a:r>
            <a:endParaRPr kumimoji="0" lang="en-US" sz="3600" b="1" i="0" u="none" strike="noStrike" kern="1200" cap="none" spc="0" normalizeH="0" baseline="0" noProof="0" dirty="0">
              <a:ln>
                <a:noFill/>
              </a:ln>
              <a:solidFill>
                <a:prstClr val="black"/>
              </a:solidFill>
              <a:effectLst/>
              <a:uLnTx/>
              <a:uFillTx/>
              <a:latin typeface="Candara"/>
              <a:ea typeface="+mn-ea"/>
              <a:cs typeface="+mn-cs"/>
            </a:endParaRPr>
          </a:p>
        </p:txBody>
      </p:sp>
      <p:cxnSp>
        <p:nvCxnSpPr>
          <p:cNvPr id="26" name="Straight Connector 25">
            <a:extLst>
              <a:ext uri="{FF2B5EF4-FFF2-40B4-BE49-F238E27FC236}">
                <a16:creationId xmlns:a16="http://schemas.microsoft.com/office/drawing/2014/main" id="{D55EE1BD-166E-4921-AE6D-6D1C4A46472D}"/>
              </a:ext>
            </a:extLst>
          </p:cNvPr>
          <p:cNvCxnSpPr/>
          <p:nvPr/>
        </p:nvCxnSpPr>
        <p:spPr>
          <a:xfrm>
            <a:off x="10918611" y="6095086"/>
            <a:ext cx="4261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F808D6F-68A9-4C7C-8A90-D30A66417ED1}"/>
              </a:ext>
            </a:extLst>
          </p:cNvPr>
          <p:cNvCxnSpPr/>
          <p:nvPr/>
        </p:nvCxnSpPr>
        <p:spPr>
          <a:xfrm>
            <a:off x="10885034" y="6247486"/>
            <a:ext cx="4261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2318304-4649-4BF7-9DA2-ABF62BD52FB0}"/>
              </a:ext>
            </a:extLst>
          </p:cNvPr>
          <p:cNvCxnSpPr/>
          <p:nvPr/>
        </p:nvCxnSpPr>
        <p:spPr>
          <a:xfrm>
            <a:off x="10866951" y="6399886"/>
            <a:ext cx="4261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9471270-732F-482C-98CF-8B71376D7D92}"/>
              </a:ext>
            </a:extLst>
          </p:cNvPr>
          <p:cNvCxnSpPr/>
          <p:nvPr/>
        </p:nvCxnSpPr>
        <p:spPr>
          <a:xfrm>
            <a:off x="10879866" y="6505792"/>
            <a:ext cx="4261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C59DCDD-7BBA-4B2D-88F7-7C57C2619148}"/>
              </a:ext>
            </a:extLst>
          </p:cNvPr>
          <p:cNvCxnSpPr/>
          <p:nvPr/>
        </p:nvCxnSpPr>
        <p:spPr>
          <a:xfrm>
            <a:off x="10892785" y="6627196"/>
            <a:ext cx="4261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89387634-D3F8-46B8-AAD1-0695B76F6CC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373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9-08 at 12.26.40 AM.png">
            <a:extLst>
              <a:ext uri="{FF2B5EF4-FFF2-40B4-BE49-F238E27FC236}">
                <a16:creationId xmlns:a16="http://schemas.microsoft.com/office/drawing/2014/main" id="{229E1F53-B2F2-4ADF-873D-804D68D071F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55659" y="239037"/>
            <a:ext cx="7014981" cy="3742050"/>
          </a:xfrm>
          <a:prstGeom prst="rect">
            <a:avLst/>
          </a:prstGeom>
        </p:spPr>
      </p:pic>
      <p:sp>
        <p:nvSpPr>
          <p:cNvPr id="31" name="TextBox 30">
            <a:extLst>
              <a:ext uri="{FF2B5EF4-FFF2-40B4-BE49-F238E27FC236}">
                <a16:creationId xmlns:a16="http://schemas.microsoft.com/office/drawing/2014/main" id="{A581FBF3-E2B0-4AF3-9F3D-62BD68962EF2}"/>
              </a:ext>
            </a:extLst>
          </p:cNvPr>
          <p:cNvSpPr txBox="1"/>
          <p:nvPr/>
        </p:nvSpPr>
        <p:spPr>
          <a:xfrm>
            <a:off x="21360" y="69461"/>
            <a:ext cx="5551872" cy="1938992"/>
          </a:xfrm>
          <a:prstGeom prst="rect">
            <a:avLst/>
          </a:prstGeom>
          <a:noFill/>
        </p:spPr>
        <p:txBody>
          <a:bodyPr wrap="square">
            <a:spAutoFit/>
          </a:bodyPr>
          <a:lstStyle/>
          <a:p>
            <a:pPr marL="457200" indent="-457200">
              <a:buAutoNum type="arabicParenR"/>
            </a:pPr>
            <a:r>
              <a:rPr lang="en-US" sz="4000" b="1" dirty="0"/>
              <a:t>What is this object’s acceleration from 0.1 s to 0.4 s? </a:t>
            </a:r>
          </a:p>
        </p:txBody>
      </p:sp>
      <p:sp>
        <p:nvSpPr>
          <p:cNvPr id="5" name="Rectangle 4">
            <a:extLst>
              <a:ext uri="{FF2B5EF4-FFF2-40B4-BE49-F238E27FC236}">
                <a16:creationId xmlns:a16="http://schemas.microsoft.com/office/drawing/2014/main" id="{B9306CCC-FD58-42B2-8F62-EF0C6C9A4BA5}"/>
              </a:ext>
            </a:extLst>
          </p:cNvPr>
          <p:cNvSpPr/>
          <p:nvPr/>
        </p:nvSpPr>
        <p:spPr>
          <a:xfrm>
            <a:off x="174170" y="4165283"/>
            <a:ext cx="418827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V</a:t>
            </a:r>
            <a:r>
              <a:rPr kumimoji="0" lang="en-US" sz="5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V</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t>
            </a:r>
            <a:endPar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5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5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3" name="Oval 2">
            <a:extLst>
              <a:ext uri="{FF2B5EF4-FFF2-40B4-BE49-F238E27FC236}">
                <a16:creationId xmlns:a16="http://schemas.microsoft.com/office/drawing/2014/main" id="{AE77D28F-C925-431A-8F5F-99B254CA8B92}"/>
              </a:ext>
            </a:extLst>
          </p:cNvPr>
          <p:cNvSpPr/>
          <p:nvPr/>
        </p:nvSpPr>
        <p:spPr>
          <a:xfrm>
            <a:off x="8011446" y="2412893"/>
            <a:ext cx="261257" cy="239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6BF2D00-A834-4F39-9611-CC30E40ACB71}"/>
              </a:ext>
            </a:extLst>
          </p:cNvPr>
          <p:cNvSpPr/>
          <p:nvPr/>
        </p:nvSpPr>
        <p:spPr>
          <a:xfrm>
            <a:off x="3171594" y="715791"/>
            <a:ext cx="2199774"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482917-6623-4BF3-AF79-327F49252C83}"/>
              </a:ext>
            </a:extLst>
          </p:cNvPr>
          <p:cNvSpPr txBox="1"/>
          <p:nvPr/>
        </p:nvSpPr>
        <p:spPr>
          <a:xfrm>
            <a:off x="2628900" y="5894469"/>
            <a:ext cx="1294180" cy="923330"/>
          </a:xfrm>
          <a:prstGeom prst="rect">
            <a:avLst/>
          </a:prstGeom>
          <a:solidFill>
            <a:srgbClr val="FFFF00"/>
          </a:solidFill>
        </p:spPr>
        <p:txBody>
          <a:bodyPr wrap="square" rtlCol="0">
            <a:spAutoFit/>
          </a:bodyPr>
          <a:lstStyle/>
          <a:p>
            <a:pPr algn="ctr"/>
            <a:r>
              <a:rPr lang="en-US" sz="5400" dirty="0"/>
              <a:t>0.1</a:t>
            </a:r>
          </a:p>
        </p:txBody>
      </p:sp>
      <p:sp>
        <p:nvSpPr>
          <p:cNvPr id="12" name="Rectangle 11">
            <a:extLst>
              <a:ext uri="{FF2B5EF4-FFF2-40B4-BE49-F238E27FC236}">
                <a16:creationId xmlns:a16="http://schemas.microsoft.com/office/drawing/2014/main" id="{DE4D8C9C-9FBB-4EB2-984E-53E7A8497E17}"/>
              </a:ext>
            </a:extLst>
          </p:cNvPr>
          <p:cNvSpPr/>
          <p:nvPr/>
        </p:nvSpPr>
        <p:spPr>
          <a:xfrm>
            <a:off x="498267" y="1328762"/>
            <a:ext cx="1665070"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D2BF26-D8BA-4313-8D7A-7FEF438899FD}"/>
              </a:ext>
            </a:extLst>
          </p:cNvPr>
          <p:cNvSpPr txBox="1"/>
          <p:nvPr/>
        </p:nvSpPr>
        <p:spPr>
          <a:xfrm>
            <a:off x="1088402" y="5894469"/>
            <a:ext cx="1224596" cy="923330"/>
          </a:xfrm>
          <a:prstGeom prst="rect">
            <a:avLst/>
          </a:prstGeom>
          <a:solidFill>
            <a:srgbClr val="FFFF00"/>
          </a:solidFill>
        </p:spPr>
        <p:txBody>
          <a:bodyPr wrap="square" rtlCol="0">
            <a:spAutoFit/>
          </a:bodyPr>
          <a:lstStyle/>
          <a:p>
            <a:pPr algn="ctr"/>
            <a:r>
              <a:rPr lang="en-US" sz="5400" dirty="0"/>
              <a:t>0.4</a:t>
            </a:r>
          </a:p>
        </p:txBody>
      </p:sp>
      <p:sp>
        <p:nvSpPr>
          <p:cNvPr id="14" name="Oval 13">
            <a:extLst>
              <a:ext uri="{FF2B5EF4-FFF2-40B4-BE49-F238E27FC236}">
                <a16:creationId xmlns:a16="http://schemas.microsoft.com/office/drawing/2014/main" id="{91A1469B-C481-48CD-8DE3-A65CBC7FA8C5}"/>
              </a:ext>
            </a:extLst>
          </p:cNvPr>
          <p:cNvSpPr/>
          <p:nvPr/>
        </p:nvSpPr>
        <p:spPr>
          <a:xfrm>
            <a:off x="6301714" y="3226891"/>
            <a:ext cx="261257" cy="19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772A27-4A33-4EF4-820D-AC5F86AA1688}"/>
              </a:ext>
            </a:extLst>
          </p:cNvPr>
          <p:cNvCxnSpPr>
            <a:cxnSpLocks/>
          </p:cNvCxnSpPr>
          <p:nvPr/>
        </p:nvCxnSpPr>
        <p:spPr>
          <a:xfrm flipV="1">
            <a:off x="6396245" y="3418691"/>
            <a:ext cx="0" cy="24693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1D751-CA55-4C3D-977E-9D9740FBB85D}"/>
              </a:ext>
            </a:extLst>
          </p:cNvPr>
          <p:cNvCxnSpPr>
            <a:cxnSpLocks/>
          </p:cNvCxnSpPr>
          <p:nvPr/>
        </p:nvCxnSpPr>
        <p:spPr>
          <a:xfrm>
            <a:off x="5812870" y="2571179"/>
            <a:ext cx="2503369"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D8B20D1-9A30-4798-84B2-18BF9517ED8F}"/>
              </a:ext>
            </a:extLst>
          </p:cNvPr>
          <p:cNvSpPr txBox="1"/>
          <p:nvPr/>
        </p:nvSpPr>
        <p:spPr>
          <a:xfrm>
            <a:off x="1048624" y="4278275"/>
            <a:ext cx="968997" cy="923330"/>
          </a:xfrm>
          <a:prstGeom prst="rect">
            <a:avLst/>
          </a:prstGeom>
          <a:solidFill>
            <a:srgbClr val="FFFF00"/>
          </a:solidFill>
        </p:spPr>
        <p:txBody>
          <a:bodyPr wrap="square" rtlCol="0">
            <a:spAutoFit/>
          </a:bodyPr>
          <a:lstStyle/>
          <a:p>
            <a:pPr algn="ctr"/>
            <a:r>
              <a:rPr lang="en-US" sz="5400" dirty="0"/>
              <a:t>40</a:t>
            </a:r>
          </a:p>
        </p:txBody>
      </p:sp>
      <p:cxnSp>
        <p:nvCxnSpPr>
          <p:cNvPr id="23" name="Straight Connector 22">
            <a:extLst>
              <a:ext uri="{FF2B5EF4-FFF2-40B4-BE49-F238E27FC236}">
                <a16:creationId xmlns:a16="http://schemas.microsoft.com/office/drawing/2014/main" id="{B31D7F14-1A9B-4394-89BC-1B334E110BD9}"/>
              </a:ext>
            </a:extLst>
          </p:cNvPr>
          <p:cNvCxnSpPr>
            <a:cxnSpLocks/>
            <a:endCxn id="14" idx="2"/>
          </p:cNvCxnSpPr>
          <p:nvPr/>
        </p:nvCxnSpPr>
        <p:spPr>
          <a:xfrm>
            <a:off x="5890287" y="3322709"/>
            <a:ext cx="411427" cy="82"/>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B1F2FD-4A61-4A95-8D63-25E42B0D54BE}"/>
              </a:ext>
            </a:extLst>
          </p:cNvPr>
          <p:cNvSpPr txBox="1"/>
          <p:nvPr/>
        </p:nvSpPr>
        <p:spPr>
          <a:xfrm>
            <a:off x="2449201" y="4247524"/>
            <a:ext cx="968997" cy="923330"/>
          </a:xfrm>
          <a:prstGeom prst="rect">
            <a:avLst/>
          </a:prstGeom>
          <a:solidFill>
            <a:srgbClr val="FFFF00"/>
          </a:solidFill>
        </p:spPr>
        <p:txBody>
          <a:bodyPr wrap="square" rtlCol="0">
            <a:spAutoFit/>
          </a:bodyPr>
          <a:lstStyle/>
          <a:p>
            <a:pPr algn="ctr"/>
            <a:r>
              <a:rPr lang="en-US" sz="5400" dirty="0"/>
              <a:t>10</a:t>
            </a:r>
          </a:p>
        </p:txBody>
      </p:sp>
      <p:sp>
        <p:nvSpPr>
          <p:cNvPr id="28" name="TextBox 27">
            <a:extLst>
              <a:ext uri="{FF2B5EF4-FFF2-40B4-BE49-F238E27FC236}">
                <a16:creationId xmlns:a16="http://schemas.microsoft.com/office/drawing/2014/main" id="{BA4D9465-1F1B-48CA-ADAE-6022C734308B}"/>
              </a:ext>
            </a:extLst>
          </p:cNvPr>
          <p:cNvSpPr txBox="1"/>
          <p:nvPr/>
        </p:nvSpPr>
        <p:spPr>
          <a:xfrm>
            <a:off x="3923080" y="5040086"/>
            <a:ext cx="972770" cy="830997"/>
          </a:xfrm>
          <a:prstGeom prst="rect">
            <a:avLst/>
          </a:prstGeom>
          <a:noFill/>
        </p:spPr>
        <p:txBody>
          <a:bodyPr wrap="square">
            <a:spAutoFit/>
          </a:bodyPr>
          <a:lstStyle/>
          <a:p>
            <a:r>
              <a:rPr kumimoji="0" lang="en-US" sz="4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endParaRPr lang="en-US" sz="4800" dirty="0"/>
          </a:p>
        </p:txBody>
      </p:sp>
      <p:sp>
        <p:nvSpPr>
          <p:cNvPr id="29" name="TextBox 28">
            <a:extLst>
              <a:ext uri="{FF2B5EF4-FFF2-40B4-BE49-F238E27FC236}">
                <a16:creationId xmlns:a16="http://schemas.microsoft.com/office/drawing/2014/main" id="{31F1E8D3-C605-4FF8-9362-55605170ECB0}"/>
              </a:ext>
            </a:extLst>
          </p:cNvPr>
          <p:cNvSpPr txBox="1"/>
          <p:nvPr/>
        </p:nvSpPr>
        <p:spPr>
          <a:xfrm>
            <a:off x="4932394" y="4457841"/>
            <a:ext cx="1104918" cy="923330"/>
          </a:xfrm>
          <a:prstGeom prst="rect">
            <a:avLst/>
          </a:prstGeom>
          <a:solidFill>
            <a:srgbClr val="FFFF00"/>
          </a:solidFill>
        </p:spPr>
        <p:txBody>
          <a:bodyPr wrap="square" rtlCol="0">
            <a:spAutoFit/>
          </a:bodyPr>
          <a:lstStyle/>
          <a:p>
            <a:pPr algn="ctr"/>
            <a:r>
              <a:rPr lang="en-US" sz="5400" dirty="0"/>
              <a:t>30</a:t>
            </a:r>
          </a:p>
        </p:txBody>
      </p:sp>
      <p:sp>
        <p:nvSpPr>
          <p:cNvPr id="30" name="TextBox 29">
            <a:extLst>
              <a:ext uri="{FF2B5EF4-FFF2-40B4-BE49-F238E27FC236}">
                <a16:creationId xmlns:a16="http://schemas.microsoft.com/office/drawing/2014/main" id="{1F7900B6-0D4B-47CE-8A9A-4E3284CE5BBC}"/>
              </a:ext>
            </a:extLst>
          </p:cNvPr>
          <p:cNvSpPr txBox="1"/>
          <p:nvPr/>
        </p:nvSpPr>
        <p:spPr>
          <a:xfrm>
            <a:off x="4954443" y="5586163"/>
            <a:ext cx="1104918" cy="923330"/>
          </a:xfrm>
          <a:prstGeom prst="rect">
            <a:avLst/>
          </a:prstGeom>
          <a:solidFill>
            <a:srgbClr val="FFFF00"/>
          </a:solidFill>
        </p:spPr>
        <p:txBody>
          <a:bodyPr wrap="square" rtlCol="0">
            <a:spAutoFit/>
          </a:bodyPr>
          <a:lstStyle/>
          <a:p>
            <a:pPr algn="ctr"/>
            <a:r>
              <a:rPr lang="en-US" sz="5400" dirty="0"/>
              <a:t>0.3</a:t>
            </a:r>
          </a:p>
        </p:txBody>
      </p:sp>
      <p:sp>
        <p:nvSpPr>
          <p:cNvPr id="32" name="TextBox 31">
            <a:extLst>
              <a:ext uri="{FF2B5EF4-FFF2-40B4-BE49-F238E27FC236}">
                <a16:creationId xmlns:a16="http://schemas.microsoft.com/office/drawing/2014/main" id="{BF423E8F-5A35-42BA-98AC-5664B3AFAA6E}"/>
              </a:ext>
            </a:extLst>
          </p:cNvPr>
          <p:cNvSpPr txBox="1"/>
          <p:nvPr/>
        </p:nvSpPr>
        <p:spPr>
          <a:xfrm>
            <a:off x="4678351" y="5011839"/>
            <a:ext cx="1753992"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endParaRPr lang="en-US" sz="4800" dirty="0"/>
          </a:p>
        </p:txBody>
      </p:sp>
      <p:sp>
        <p:nvSpPr>
          <p:cNvPr id="34" name="TextBox 33">
            <a:extLst>
              <a:ext uri="{FF2B5EF4-FFF2-40B4-BE49-F238E27FC236}">
                <a16:creationId xmlns:a16="http://schemas.microsoft.com/office/drawing/2014/main" id="{00510844-D6F2-4F7B-B3F6-6F60CF2221C1}"/>
              </a:ext>
            </a:extLst>
          </p:cNvPr>
          <p:cNvSpPr txBox="1"/>
          <p:nvPr/>
        </p:nvSpPr>
        <p:spPr>
          <a:xfrm>
            <a:off x="6490936" y="5066010"/>
            <a:ext cx="3364303" cy="83099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r>
              <a:rPr kumimoji="0" lang="en-US" sz="4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r>
              <a:rPr lang="en-US" sz="4800" b="1" noProof="0" dirty="0">
                <a:solidFill>
                  <a:prstClr val="black"/>
                </a:solidFill>
                <a:effectLst>
                  <a:outerShdw blurRad="38100" dist="38100" dir="2700000" algn="tl">
                    <a:srgbClr val="000000">
                      <a:alpha val="43137"/>
                    </a:srgbClr>
                  </a:outerShdw>
                </a:effectLst>
                <a:latin typeface="Calibri" panose="020F0502020204030204"/>
              </a:rPr>
              <a:t>10</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m/s</a:t>
            </a:r>
            <a:r>
              <a:rPr kumimoji="0" lang="en-US" sz="48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endParaRPr lang="en-US" sz="4800" dirty="0"/>
          </a:p>
        </p:txBody>
      </p:sp>
      <p:pic>
        <p:nvPicPr>
          <p:cNvPr id="33" name="Picture 32" descr="Screen Shot 2015-09-08 at 12.26.40 AM.png">
            <a:extLst>
              <a:ext uri="{FF2B5EF4-FFF2-40B4-BE49-F238E27FC236}">
                <a16:creationId xmlns:a16="http://schemas.microsoft.com/office/drawing/2014/main" id="{D007C660-BAD9-42B1-9F93-913647D0A9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1360" t="87591" b="400"/>
          <a:stretch/>
        </p:blipFill>
        <p:spPr>
          <a:xfrm>
            <a:off x="5840964" y="3568932"/>
            <a:ext cx="6218091" cy="449368"/>
          </a:xfrm>
          <a:prstGeom prst="rect">
            <a:avLst/>
          </a:prstGeom>
        </p:spPr>
      </p:pic>
      <p:cxnSp>
        <p:nvCxnSpPr>
          <p:cNvPr id="21" name="Straight Connector 20">
            <a:extLst>
              <a:ext uri="{FF2B5EF4-FFF2-40B4-BE49-F238E27FC236}">
                <a16:creationId xmlns:a16="http://schemas.microsoft.com/office/drawing/2014/main" id="{A77E5DAE-91C7-4FEC-83C5-E6FE4C6761EA}"/>
              </a:ext>
            </a:extLst>
          </p:cNvPr>
          <p:cNvCxnSpPr>
            <a:cxnSpLocks/>
          </p:cNvCxnSpPr>
          <p:nvPr/>
        </p:nvCxnSpPr>
        <p:spPr>
          <a:xfrm flipV="1">
            <a:off x="8216717" y="2464420"/>
            <a:ext cx="0" cy="1163363"/>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050C389-00F7-4D53-A4BF-C1C540AB9A3A}"/>
              </a:ext>
            </a:extLst>
          </p:cNvPr>
          <p:cNvSpPr txBox="1"/>
          <p:nvPr/>
        </p:nvSpPr>
        <p:spPr>
          <a:xfrm rot="16200000">
            <a:off x="4592639" y="1993363"/>
            <a:ext cx="1556084" cy="369332"/>
          </a:xfrm>
          <a:prstGeom prst="rect">
            <a:avLst/>
          </a:prstGeom>
          <a:solidFill>
            <a:schemeClr val="bg1"/>
          </a:solidFill>
        </p:spPr>
        <p:txBody>
          <a:bodyPr wrap="square" rtlCol="0">
            <a:spAutoFit/>
          </a:bodyPr>
          <a:lstStyle/>
          <a:p>
            <a:r>
              <a:rPr lang="en-US" b="1" dirty="0"/>
              <a:t>Velocity (m/s)</a:t>
            </a:r>
          </a:p>
        </p:txBody>
      </p:sp>
      <p:sp>
        <p:nvSpPr>
          <p:cNvPr id="41" name="TextBox 40">
            <a:extLst>
              <a:ext uri="{FF2B5EF4-FFF2-40B4-BE49-F238E27FC236}">
                <a16:creationId xmlns:a16="http://schemas.microsoft.com/office/drawing/2014/main" id="{83229BDA-27D1-4314-94D8-B47B6E6A1ADE}"/>
              </a:ext>
            </a:extLst>
          </p:cNvPr>
          <p:cNvSpPr txBox="1"/>
          <p:nvPr/>
        </p:nvSpPr>
        <p:spPr>
          <a:xfrm>
            <a:off x="8316239" y="3895109"/>
            <a:ext cx="1104918" cy="369332"/>
          </a:xfrm>
          <a:prstGeom prst="rect">
            <a:avLst/>
          </a:prstGeom>
          <a:solidFill>
            <a:schemeClr val="bg1"/>
          </a:solidFill>
        </p:spPr>
        <p:txBody>
          <a:bodyPr wrap="square" rtlCol="0">
            <a:spAutoFit/>
          </a:bodyPr>
          <a:lstStyle/>
          <a:p>
            <a:r>
              <a:rPr lang="en-US" b="1" dirty="0"/>
              <a:t>Time (s)</a:t>
            </a:r>
          </a:p>
        </p:txBody>
      </p:sp>
    </p:spTree>
    <p:extLst>
      <p:ext uri="{BB962C8B-B14F-4D97-AF65-F5344CB8AC3E}">
        <p14:creationId xmlns:p14="http://schemas.microsoft.com/office/powerpoint/2010/main" val="153347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down)">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P spid="13" grpId="0" animBg="1"/>
      <p:bldP spid="14" grpId="0" animBg="1"/>
      <p:bldP spid="20" grpId="0" animBg="1"/>
      <p:bldP spid="25" grpId="0" animBg="1"/>
      <p:bldP spid="29" grpId="0" animBg="1"/>
      <p:bldP spid="30"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95" y="-439756"/>
            <a:ext cx="7581901" cy="1653988"/>
          </a:xfrm>
        </p:spPr>
        <p:txBody>
          <a:bodyPr/>
          <a:lstStyle/>
          <a:p>
            <a:r>
              <a:rPr lang="en-US" sz="4800" b="1" u="sng" dirty="0">
                <a:highlight>
                  <a:srgbClr val="FFFF00"/>
                </a:highlight>
              </a:rPr>
              <a:t>EXIT TICKET</a:t>
            </a:r>
          </a:p>
        </p:txBody>
      </p:sp>
      <p:sp>
        <p:nvSpPr>
          <p:cNvPr id="3" name="Content Placeholder 2"/>
          <p:cNvSpPr>
            <a:spLocks noGrp="1"/>
          </p:cNvSpPr>
          <p:nvPr>
            <p:ph idx="1"/>
          </p:nvPr>
        </p:nvSpPr>
        <p:spPr>
          <a:xfrm>
            <a:off x="235578" y="778387"/>
            <a:ext cx="11720844" cy="3953436"/>
          </a:xfrm>
        </p:spPr>
        <p:txBody>
          <a:bodyPr>
            <a:normAutofit fontScale="77500" lnSpcReduction="20000"/>
          </a:bodyPr>
          <a:lstStyle/>
          <a:p>
            <a:pPr lvl="0"/>
            <a:r>
              <a:rPr lang="en-US" sz="3600" dirty="0">
                <a:effectLst/>
                <a:highlight>
                  <a:srgbClr val="FFFF00"/>
                </a:highlight>
              </a:rPr>
              <a:t>The fastest speeds traveled on land have been achieved by rocket powered cars. Suppose that a car starts from rest and reaches a velocity of 1090 km/h in a distance of 20.0km. How long does it take to make the drive?</a:t>
            </a:r>
          </a:p>
          <a:p>
            <a:pPr marL="742950" indent="-742950">
              <a:buAutoNum type="arabicParenR"/>
            </a:pPr>
            <a:r>
              <a:rPr lang="en-US" sz="3600" dirty="0"/>
              <a:t>What is the initial velocity?</a:t>
            </a:r>
          </a:p>
          <a:p>
            <a:pPr marL="742950" indent="-742950">
              <a:buAutoNum type="arabicParenR"/>
            </a:pPr>
            <a:r>
              <a:rPr lang="en-US" sz="3600" dirty="0"/>
              <a:t>Identify the other two values given in this problem</a:t>
            </a:r>
          </a:p>
          <a:p>
            <a:pPr marL="742950" indent="-742950">
              <a:buAutoNum type="arabicParenR"/>
            </a:pPr>
            <a:r>
              <a:rPr lang="en-US" sz="3600" dirty="0"/>
              <a:t>What are we solving for in this problem? </a:t>
            </a:r>
          </a:p>
          <a:p>
            <a:pPr marL="742950" indent="-742950">
              <a:buAutoNum type="arabicParenR"/>
            </a:pPr>
            <a:r>
              <a:rPr lang="en-US" sz="3600" dirty="0"/>
              <a:t>Which variable is not being used?</a:t>
            </a:r>
          </a:p>
          <a:p>
            <a:pPr marL="742950" indent="-742950">
              <a:buAutoNum type="arabicParenR"/>
            </a:pPr>
            <a:r>
              <a:rPr lang="en-US" sz="3600" dirty="0"/>
              <a:t>Which equation should we pick to solve this equation?</a:t>
            </a:r>
          </a:p>
          <a:p>
            <a:pPr marL="742950" indent="-742950">
              <a:buAutoNum type="arabicParenR"/>
            </a:pPr>
            <a:r>
              <a:rPr lang="en-US" sz="3600" dirty="0"/>
              <a:t>Solve for the missing variable</a:t>
            </a:r>
          </a:p>
        </p:txBody>
      </p:sp>
      <p:sp>
        <p:nvSpPr>
          <p:cNvPr id="5" name="Rectangle 4"/>
          <p:cNvSpPr/>
          <p:nvPr/>
        </p:nvSpPr>
        <p:spPr>
          <a:xfrm>
            <a:off x="235578" y="4303455"/>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ΔX=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p:cNvPicPr>
            <a:picLocks noChangeAspect="1"/>
          </p:cNvPicPr>
          <p:nvPr/>
        </p:nvPicPr>
        <p:blipFill>
          <a:blip r:embed="rId2"/>
          <a:stretch>
            <a:fillRect/>
          </a:stretch>
        </p:blipFill>
        <p:spPr>
          <a:xfrm>
            <a:off x="9014050" y="1725078"/>
            <a:ext cx="3177950" cy="1703922"/>
          </a:xfrm>
          <a:prstGeom prst="rect">
            <a:avLst/>
          </a:prstGeom>
        </p:spPr>
      </p:pic>
      <p:sp>
        <p:nvSpPr>
          <p:cNvPr id="7" name="Rectangle 6">
            <a:extLst>
              <a:ext uri="{FF2B5EF4-FFF2-40B4-BE49-F238E27FC236}">
                <a16:creationId xmlns:a16="http://schemas.microsoft.com/office/drawing/2014/main" id="{A3A1C521-E6A4-471F-9469-EC2B859E8F92}"/>
              </a:ext>
            </a:extLst>
          </p:cNvPr>
          <p:cNvSpPr/>
          <p:nvPr/>
        </p:nvSpPr>
        <p:spPr>
          <a:xfrm>
            <a:off x="8778472" y="4731823"/>
            <a:ext cx="3177950" cy="20621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ΔX= V</a:t>
            </a:r>
            <a:r>
              <a:rPr kumimoji="0" lang="en-US" sz="3200" b="1" i="0" u="none" strike="noStrike" kern="1200" cap="none" spc="0" normalizeH="0" baseline="-25000" noProof="0" dirty="0">
                <a:ln>
                  <a:noFill/>
                </a:ln>
                <a:solidFill>
                  <a:prstClr val="black"/>
                </a:solidFill>
                <a:effectLst/>
                <a:uLnTx/>
                <a:uFillTx/>
                <a:latin typeface="Candara"/>
                <a:ea typeface="+mn-ea"/>
                <a:cs typeface="+mn-cs"/>
              </a:rPr>
              <a:t>i</a:t>
            </a:r>
            <a:r>
              <a:rPr kumimoji="0" lang="en-US" sz="3200" b="1" i="0" u="none" strike="noStrike" kern="1200" cap="none" spc="0" normalizeH="0" baseline="0" noProof="0" dirty="0">
                <a:ln>
                  <a:noFill/>
                </a:ln>
                <a:solidFill>
                  <a:prstClr val="black"/>
                </a:solidFill>
                <a:effectLst/>
                <a:uLnTx/>
                <a:uFillTx/>
                <a:latin typeface="Candara"/>
                <a:ea typeface="+mn-ea"/>
                <a:cs typeface="+mn-cs"/>
              </a:rPr>
              <a:t>t + ½at</a:t>
            </a:r>
            <a:r>
              <a:rPr kumimoji="0" lang="en-US" sz="3200" b="1" i="0" u="none" strike="noStrike" kern="1200" cap="none" spc="0" normalizeH="0" baseline="30000" noProof="0" dirty="0">
                <a:ln>
                  <a:noFill/>
                </a:ln>
                <a:solidFill>
                  <a:prstClr val="black"/>
                </a:solidFill>
                <a:effectLst/>
                <a:uLnTx/>
                <a:uFillTx/>
                <a:latin typeface="Candara"/>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V</a:t>
            </a:r>
            <a:r>
              <a:rPr kumimoji="0" lang="en-US" sz="3200" b="1" i="0" u="none" strike="noStrike" kern="1200" cap="none" spc="0" normalizeH="0" baseline="-25000" noProof="0" dirty="0">
                <a:ln>
                  <a:noFill/>
                </a:ln>
                <a:solidFill>
                  <a:prstClr val="black"/>
                </a:solidFill>
                <a:effectLst/>
                <a:uLnTx/>
                <a:uFillTx/>
                <a:latin typeface="Candara"/>
                <a:ea typeface="+mn-ea"/>
                <a:cs typeface="+mn-cs"/>
              </a:rPr>
              <a:t>f</a:t>
            </a:r>
            <a:r>
              <a:rPr kumimoji="0" lang="en-US" sz="3200" b="1" i="0" u="none" strike="noStrike" kern="1200" cap="none" spc="0" normalizeH="0" baseline="0" noProof="0" dirty="0">
                <a:ln>
                  <a:noFill/>
                </a:ln>
                <a:solidFill>
                  <a:prstClr val="black"/>
                </a:solidFill>
                <a:effectLst/>
                <a:uLnTx/>
                <a:uFillTx/>
                <a:latin typeface="Candara"/>
                <a:ea typeface="+mn-ea"/>
                <a:cs typeface="+mn-cs"/>
              </a:rPr>
              <a:t>= V</a:t>
            </a:r>
            <a:r>
              <a:rPr kumimoji="0" lang="en-US" sz="3200" b="1" i="0" u="none" strike="noStrike" kern="1200" cap="none" spc="0" normalizeH="0" baseline="-25000" noProof="0" dirty="0">
                <a:ln>
                  <a:noFill/>
                </a:ln>
                <a:solidFill>
                  <a:prstClr val="black"/>
                </a:solidFill>
                <a:effectLst/>
                <a:uLnTx/>
                <a:uFillTx/>
                <a:latin typeface="Candara"/>
                <a:ea typeface="+mn-ea"/>
                <a:cs typeface="+mn-cs"/>
              </a:rPr>
              <a:t>i</a:t>
            </a:r>
            <a:r>
              <a:rPr kumimoji="0" lang="en-US" sz="3200" b="1" i="0" u="none" strike="noStrike" kern="1200" cap="none" spc="0" normalizeH="0" baseline="0" noProof="0" dirty="0">
                <a:ln>
                  <a:noFill/>
                </a:ln>
                <a:solidFill>
                  <a:prstClr val="black"/>
                </a:solidFill>
                <a:effectLst/>
                <a:uLnTx/>
                <a:uFillTx/>
                <a:latin typeface="Candara"/>
                <a:ea typeface="+mn-ea"/>
                <a:cs typeface="+mn-cs"/>
              </a:rPr>
              <a:t> +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V</a:t>
            </a:r>
            <a:r>
              <a:rPr kumimoji="0" lang="en-US" sz="3200" b="1" i="0" u="none" strike="noStrike" kern="1200" cap="none" spc="0" normalizeH="0" baseline="-25000" noProof="0" dirty="0">
                <a:ln>
                  <a:noFill/>
                </a:ln>
                <a:solidFill>
                  <a:prstClr val="black"/>
                </a:solidFill>
                <a:effectLst/>
                <a:uLnTx/>
                <a:uFillTx/>
                <a:latin typeface="Candara"/>
                <a:ea typeface="+mn-ea"/>
                <a:cs typeface="+mn-cs"/>
              </a:rPr>
              <a:t>f</a:t>
            </a:r>
            <a:r>
              <a:rPr kumimoji="0" lang="en-US" sz="3200" b="1" i="0" u="none" strike="noStrike" kern="1200" cap="none" spc="0" normalizeH="0" baseline="30000" noProof="0" dirty="0">
                <a:ln>
                  <a:noFill/>
                </a:ln>
                <a:solidFill>
                  <a:prstClr val="black"/>
                </a:solidFill>
                <a:effectLst/>
                <a:uLnTx/>
                <a:uFillTx/>
                <a:latin typeface="Candara"/>
                <a:ea typeface="+mn-ea"/>
                <a:cs typeface="+mn-cs"/>
              </a:rPr>
              <a:t>2</a:t>
            </a:r>
            <a:r>
              <a:rPr kumimoji="0" lang="en-US" sz="3200" b="1" i="0" u="none" strike="noStrike" kern="1200" cap="none" spc="0" normalizeH="0" baseline="0" noProof="0" dirty="0">
                <a:ln>
                  <a:noFill/>
                </a:ln>
                <a:solidFill>
                  <a:prstClr val="black"/>
                </a:solidFill>
                <a:effectLst/>
                <a:uLnTx/>
                <a:uFillTx/>
                <a:latin typeface="Candara"/>
                <a:ea typeface="+mn-ea"/>
                <a:cs typeface="+mn-cs"/>
              </a:rPr>
              <a:t>= V</a:t>
            </a:r>
            <a:r>
              <a:rPr kumimoji="0" lang="en-US" sz="3200" b="1" i="0" u="none" strike="noStrike" kern="1200" cap="none" spc="0" normalizeH="0" baseline="-25000" noProof="0" dirty="0">
                <a:ln>
                  <a:noFill/>
                </a:ln>
                <a:solidFill>
                  <a:prstClr val="black"/>
                </a:solidFill>
                <a:effectLst/>
                <a:uLnTx/>
                <a:uFillTx/>
                <a:latin typeface="Candara"/>
                <a:ea typeface="+mn-ea"/>
                <a:cs typeface="+mn-cs"/>
              </a:rPr>
              <a:t>i</a:t>
            </a:r>
            <a:r>
              <a:rPr kumimoji="0" lang="en-US" sz="3200" b="1" i="0" u="none" strike="noStrike" kern="1200" cap="none" spc="0" normalizeH="0" baseline="30000" noProof="0" dirty="0">
                <a:ln>
                  <a:noFill/>
                </a:ln>
                <a:solidFill>
                  <a:prstClr val="black"/>
                </a:solidFill>
                <a:effectLst/>
                <a:uLnTx/>
                <a:uFillTx/>
                <a:latin typeface="Candara"/>
                <a:ea typeface="+mn-ea"/>
                <a:cs typeface="+mn-cs"/>
              </a:rPr>
              <a:t>2</a:t>
            </a:r>
            <a:r>
              <a:rPr kumimoji="0" lang="en-US" sz="3200" b="1" i="0" u="none" strike="noStrike" kern="1200" cap="none" spc="0" normalizeH="0" baseline="0" noProof="0" dirty="0">
                <a:ln>
                  <a:noFill/>
                </a:ln>
                <a:solidFill>
                  <a:prstClr val="black"/>
                </a:solidFill>
                <a:effectLst/>
                <a:uLnTx/>
                <a:uFillTx/>
                <a:latin typeface="Candara"/>
                <a:ea typeface="+mn-ea"/>
                <a:cs typeface="+mn-cs"/>
              </a:rPr>
              <a:t> + 2aΔx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ndara"/>
                <a:ea typeface="+mn-ea"/>
                <a:cs typeface="+mn-cs"/>
              </a:rPr>
              <a:t>ΔX = ½(V</a:t>
            </a:r>
            <a:r>
              <a:rPr kumimoji="0" lang="en-US" sz="3200" b="1" i="0" u="none" strike="noStrike" kern="1200" cap="none" spc="0" normalizeH="0" baseline="-25000" noProof="0" dirty="0">
                <a:ln>
                  <a:noFill/>
                </a:ln>
                <a:solidFill>
                  <a:prstClr val="black"/>
                </a:solidFill>
                <a:effectLst/>
                <a:uLnTx/>
                <a:uFillTx/>
                <a:latin typeface="Candara"/>
                <a:ea typeface="+mn-ea"/>
                <a:cs typeface="+mn-cs"/>
              </a:rPr>
              <a:t>i</a:t>
            </a:r>
            <a:r>
              <a:rPr kumimoji="0" lang="en-US" sz="3200" b="1" i="0" u="none" strike="noStrike" kern="1200" cap="none" spc="0" normalizeH="0" baseline="0" noProof="0" dirty="0">
                <a:ln>
                  <a:noFill/>
                </a:ln>
                <a:solidFill>
                  <a:prstClr val="black"/>
                </a:solidFill>
                <a:effectLst/>
                <a:uLnTx/>
                <a:uFillTx/>
                <a:latin typeface="Candara"/>
                <a:ea typeface="+mn-ea"/>
                <a:cs typeface="+mn-cs"/>
              </a:rPr>
              <a:t> + V</a:t>
            </a:r>
            <a:r>
              <a:rPr kumimoji="0" lang="en-US" sz="3200" b="1" i="0" u="none" strike="noStrike" kern="1200" cap="none" spc="0" normalizeH="0" baseline="-25000" noProof="0" dirty="0">
                <a:ln>
                  <a:noFill/>
                </a:ln>
                <a:solidFill>
                  <a:prstClr val="black"/>
                </a:solidFill>
                <a:effectLst/>
                <a:uLnTx/>
                <a:uFillTx/>
                <a:latin typeface="Candara"/>
                <a:ea typeface="+mn-ea"/>
                <a:cs typeface="+mn-cs"/>
              </a:rPr>
              <a:t>f</a:t>
            </a:r>
            <a:r>
              <a:rPr kumimoji="0" lang="en-US" sz="3200" b="1" i="0" u="none" strike="noStrike" kern="1200" cap="none" spc="0" normalizeH="0" baseline="0" noProof="0" dirty="0">
                <a:ln>
                  <a:noFill/>
                </a:ln>
                <a:solidFill>
                  <a:prstClr val="black"/>
                </a:solidFill>
                <a:effectLst/>
                <a:uLnTx/>
                <a:uFillTx/>
                <a:latin typeface="Candara"/>
                <a:ea typeface="+mn-ea"/>
                <a:cs typeface="+mn-cs"/>
              </a:rPr>
              <a:t>) t</a:t>
            </a:r>
          </a:p>
        </p:txBody>
      </p:sp>
    </p:spTree>
    <p:extLst>
      <p:ext uri="{BB962C8B-B14F-4D97-AF65-F5344CB8AC3E}">
        <p14:creationId xmlns:p14="http://schemas.microsoft.com/office/powerpoint/2010/main" val="400055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9-08 at 12.26.40 AM.png">
            <a:extLst>
              <a:ext uri="{FF2B5EF4-FFF2-40B4-BE49-F238E27FC236}">
                <a16:creationId xmlns:a16="http://schemas.microsoft.com/office/drawing/2014/main" id="{229E1F53-B2F2-4ADF-873D-804D68D071F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2583"/>
          <a:stretch/>
        </p:blipFill>
        <p:spPr>
          <a:xfrm>
            <a:off x="5155659" y="239037"/>
            <a:ext cx="7014981" cy="3271186"/>
          </a:xfrm>
          <a:prstGeom prst="rect">
            <a:avLst/>
          </a:prstGeom>
        </p:spPr>
      </p:pic>
      <p:sp>
        <p:nvSpPr>
          <p:cNvPr id="31" name="TextBox 30">
            <a:extLst>
              <a:ext uri="{FF2B5EF4-FFF2-40B4-BE49-F238E27FC236}">
                <a16:creationId xmlns:a16="http://schemas.microsoft.com/office/drawing/2014/main" id="{A581FBF3-E2B0-4AF3-9F3D-62BD68962EF2}"/>
              </a:ext>
            </a:extLst>
          </p:cNvPr>
          <p:cNvSpPr txBox="1"/>
          <p:nvPr/>
        </p:nvSpPr>
        <p:spPr>
          <a:xfrm>
            <a:off x="21360" y="69461"/>
            <a:ext cx="5551872" cy="1938992"/>
          </a:xfrm>
          <a:prstGeom prst="rect">
            <a:avLst/>
          </a:prstGeom>
          <a:noFill/>
        </p:spPr>
        <p:txBody>
          <a:bodyPr wrap="square">
            <a:spAutoFit/>
          </a:bodyPr>
          <a:lstStyle/>
          <a:p>
            <a:r>
              <a:rPr lang="en-US" sz="4000" b="1" dirty="0"/>
              <a:t>2) What is this object’s acceleration from 0.4 s to 0.5 s? </a:t>
            </a:r>
          </a:p>
        </p:txBody>
      </p:sp>
      <p:sp>
        <p:nvSpPr>
          <p:cNvPr id="5" name="Rectangle 4">
            <a:extLst>
              <a:ext uri="{FF2B5EF4-FFF2-40B4-BE49-F238E27FC236}">
                <a16:creationId xmlns:a16="http://schemas.microsoft.com/office/drawing/2014/main" id="{B9306CCC-FD58-42B2-8F62-EF0C6C9A4BA5}"/>
              </a:ext>
            </a:extLst>
          </p:cNvPr>
          <p:cNvSpPr/>
          <p:nvPr/>
        </p:nvSpPr>
        <p:spPr>
          <a:xfrm>
            <a:off x="174170" y="4165283"/>
            <a:ext cx="418827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V</a:t>
            </a:r>
            <a:r>
              <a:rPr kumimoji="0" lang="en-US" sz="5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V</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t>
            </a:r>
            <a:endPar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5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5400" b="1" i="0" u="none" strike="noStrike" kern="1200" cap="none" spc="0" normalizeH="0" baseline="-2500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3" name="Oval 2">
            <a:extLst>
              <a:ext uri="{FF2B5EF4-FFF2-40B4-BE49-F238E27FC236}">
                <a16:creationId xmlns:a16="http://schemas.microsoft.com/office/drawing/2014/main" id="{AE77D28F-C925-431A-8F5F-99B254CA8B92}"/>
              </a:ext>
            </a:extLst>
          </p:cNvPr>
          <p:cNvSpPr/>
          <p:nvPr/>
        </p:nvSpPr>
        <p:spPr>
          <a:xfrm>
            <a:off x="8401892" y="2176126"/>
            <a:ext cx="261257" cy="239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6BF2D00-A834-4F39-9611-CC30E40ACB71}"/>
              </a:ext>
            </a:extLst>
          </p:cNvPr>
          <p:cNvSpPr/>
          <p:nvPr/>
        </p:nvSpPr>
        <p:spPr>
          <a:xfrm>
            <a:off x="2797296" y="686898"/>
            <a:ext cx="1881055"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482917-6623-4BF3-AF79-327F49252C83}"/>
              </a:ext>
            </a:extLst>
          </p:cNvPr>
          <p:cNvSpPr txBox="1"/>
          <p:nvPr/>
        </p:nvSpPr>
        <p:spPr>
          <a:xfrm>
            <a:off x="2628900" y="5894469"/>
            <a:ext cx="1294180" cy="923330"/>
          </a:xfrm>
          <a:prstGeom prst="rect">
            <a:avLst/>
          </a:prstGeom>
          <a:solidFill>
            <a:srgbClr val="FFFF00"/>
          </a:solidFill>
        </p:spPr>
        <p:txBody>
          <a:bodyPr wrap="square" rtlCol="0">
            <a:spAutoFit/>
          </a:bodyPr>
          <a:lstStyle/>
          <a:p>
            <a:pPr algn="ctr"/>
            <a:r>
              <a:rPr lang="en-US" sz="5400" dirty="0"/>
              <a:t>0.4</a:t>
            </a:r>
          </a:p>
        </p:txBody>
      </p:sp>
      <p:sp>
        <p:nvSpPr>
          <p:cNvPr id="12" name="Rectangle 11">
            <a:extLst>
              <a:ext uri="{FF2B5EF4-FFF2-40B4-BE49-F238E27FC236}">
                <a16:creationId xmlns:a16="http://schemas.microsoft.com/office/drawing/2014/main" id="{DE4D8C9C-9FBB-4EB2-984E-53E7A8497E17}"/>
              </a:ext>
            </a:extLst>
          </p:cNvPr>
          <p:cNvSpPr/>
          <p:nvPr/>
        </p:nvSpPr>
        <p:spPr>
          <a:xfrm>
            <a:off x="90905" y="1333229"/>
            <a:ext cx="1329932"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D2BF26-D8BA-4313-8D7A-7FEF438899FD}"/>
              </a:ext>
            </a:extLst>
          </p:cNvPr>
          <p:cNvSpPr txBox="1"/>
          <p:nvPr/>
        </p:nvSpPr>
        <p:spPr>
          <a:xfrm>
            <a:off x="1088402" y="5894469"/>
            <a:ext cx="1224596" cy="923330"/>
          </a:xfrm>
          <a:prstGeom prst="rect">
            <a:avLst/>
          </a:prstGeom>
          <a:solidFill>
            <a:srgbClr val="FFFF00"/>
          </a:solidFill>
        </p:spPr>
        <p:txBody>
          <a:bodyPr wrap="square" rtlCol="0">
            <a:spAutoFit/>
          </a:bodyPr>
          <a:lstStyle/>
          <a:p>
            <a:pPr algn="ctr"/>
            <a:r>
              <a:rPr lang="en-US" sz="5400" dirty="0"/>
              <a:t>0.5</a:t>
            </a:r>
          </a:p>
        </p:txBody>
      </p:sp>
      <p:sp>
        <p:nvSpPr>
          <p:cNvPr id="14" name="Oval 13">
            <a:extLst>
              <a:ext uri="{FF2B5EF4-FFF2-40B4-BE49-F238E27FC236}">
                <a16:creationId xmlns:a16="http://schemas.microsoft.com/office/drawing/2014/main" id="{91A1469B-C481-48CD-8DE3-A65CBC7FA8C5}"/>
              </a:ext>
            </a:extLst>
          </p:cNvPr>
          <p:cNvSpPr/>
          <p:nvPr/>
        </p:nvSpPr>
        <p:spPr>
          <a:xfrm>
            <a:off x="7782764" y="2511387"/>
            <a:ext cx="261257" cy="19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7772A27-4A33-4EF4-820D-AC5F86AA1688}"/>
              </a:ext>
            </a:extLst>
          </p:cNvPr>
          <p:cNvCxnSpPr>
            <a:cxnSpLocks/>
          </p:cNvCxnSpPr>
          <p:nvPr/>
        </p:nvCxnSpPr>
        <p:spPr>
          <a:xfrm flipV="1">
            <a:off x="7966948" y="2580968"/>
            <a:ext cx="0" cy="1084653"/>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1D751-CA55-4C3D-977E-9D9740FBB85D}"/>
              </a:ext>
            </a:extLst>
          </p:cNvPr>
          <p:cNvCxnSpPr>
            <a:cxnSpLocks/>
          </p:cNvCxnSpPr>
          <p:nvPr/>
        </p:nvCxnSpPr>
        <p:spPr>
          <a:xfrm>
            <a:off x="5897236" y="2325277"/>
            <a:ext cx="2503369"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D8B20D1-9A30-4798-84B2-18BF9517ED8F}"/>
              </a:ext>
            </a:extLst>
          </p:cNvPr>
          <p:cNvSpPr txBox="1"/>
          <p:nvPr/>
        </p:nvSpPr>
        <p:spPr>
          <a:xfrm>
            <a:off x="1048624" y="4278275"/>
            <a:ext cx="968997" cy="923330"/>
          </a:xfrm>
          <a:prstGeom prst="rect">
            <a:avLst/>
          </a:prstGeom>
          <a:solidFill>
            <a:srgbClr val="FFFF00"/>
          </a:solidFill>
        </p:spPr>
        <p:txBody>
          <a:bodyPr wrap="square" rtlCol="0">
            <a:spAutoFit/>
          </a:bodyPr>
          <a:lstStyle/>
          <a:p>
            <a:pPr algn="ctr"/>
            <a:r>
              <a:rPr lang="en-US" sz="5400" dirty="0"/>
              <a:t>50</a:t>
            </a:r>
          </a:p>
        </p:txBody>
      </p:sp>
      <p:cxnSp>
        <p:nvCxnSpPr>
          <p:cNvPr id="23" name="Straight Connector 22">
            <a:extLst>
              <a:ext uri="{FF2B5EF4-FFF2-40B4-BE49-F238E27FC236}">
                <a16:creationId xmlns:a16="http://schemas.microsoft.com/office/drawing/2014/main" id="{B31D7F14-1A9B-4394-89BC-1B334E110BD9}"/>
              </a:ext>
            </a:extLst>
          </p:cNvPr>
          <p:cNvCxnSpPr>
            <a:cxnSpLocks/>
            <a:endCxn id="14" idx="2"/>
          </p:cNvCxnSpPr>
          <p:nvPr/>
        </p:nvCxnSpPr>
        <p:spPr>
          <a:xfrm>
            <a:off x="5893824" y="2580968"/>
            <a:ext cx="1888940" cy="26319"/>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B1F2FD-4A61-4A95-8D63-25E42B0D54BE}"/>
              </a:ext>
            </a:extLst>
          </p:cNvPr>
          <p:cNvSpPr txBox="1"/>
          <p:nvPr/>
        </p:nvSpPr>
        <p:spPr>
          <a:xfrm>
            <a:off x="2449201" y="4247524"/>
            <a:ext cx="968997" cy="923330"/>
          </a:xfrm>
          <a:prstGeom prst="rect">
            <a:avLst/>
          </a:prstGeom>
          <a:solidFill>
            <a:srgbClr val="FFFF00"/>
          </a:solidFill>
        </p:spPr>
        <p:txBody>
          <a:bodyPr wrap="square" rtlCol="0">
            <a:spAutoFit/>
          </a:bodyPr>
          <a:lstStyle/>
          <a:p>
            <a:pPr algn="ctr"/>
            <a:r>
              <a:rPr lang="en-US" sz="5400" dirty="0"/>
              <a:t>40</a:t>
            </a:r>
          </a:p>
        </p:txBody>
      </p:sp>
      <p:sp>
        <p:nvSpPr>
          <p:cNvPr id="28" name="TextBox 27">
            <a:extLst>
              <a:ext uri="{FF2B5EF4-FFF2-40B4-BE49-F238E27FC236}">
                <a16:creationId xmlns:a16="http://schemas.microsoft.com/office/drawing/2014/main" id="{BA4D9465-1F1B-48CA-ADAE-6022C734308B}"/>
              </a:ext>
            </a:extLst>
          </p:cNvPr>
          <p:cNvSpPr txBox="1"/>
          <p:nvPr/>
        </p:nvSpPr>
        <p:spPr>
          <a:xfrm>
            <a:off x="3923080" y="5040086"/>
            <a:ext cx="972770" cy="830997"/>
          </a:xfrm>
          <a:prstGeom prst="rect">
            <a:avLst/>
          </a:prstGeom>
          <a:noFill/>
        </p:spPr>
        <p:txBody>
          <a:bodyPr wrap="square">
            <a:spAutoFit/>
          </a:bodyPr>
          <a:lstStyle/>
          <a:p>
            <a:r>
              <a:rPr kumimoji="0" lang="en-US" sz="4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endParaRPr lang="en-US" sz="4800" dirty="0"/>
          </a:p>
        </p:txBody>
      </p:sp>
      <p:sp>
        <p:nvSpPr>
          <p:cNvPr id="29" name="TextBox 28">
            <a:extLst>
              <a:ext uri="{FF2B5EF4-FFF2-40B4-BE49-F238E27FC236}">
                <a16:creationId xmlns:a16="http://schemas.microsoft.com/office/drawing/2014/main" id="{31F1E8D3-C605-4FF8-9362-55605170ECB0}"/>
              </a:ext>
            </a:extLst>
          </p:cNvPr>
          <p:cNvSpPr txBox="1"/>
          <p:nvPr/>
        </p:nvSpPr>
        <p:spPr>
          <a:xfrm>
            <a:off x="4932394" y="4457841"/>
            <a:ext cx="1104918" cy="923330"/>
          </a:xfrm>
          <a:prstGeom prst="rect">
            <a:avLst/>
          </a:prstGeom>
          <a:solidFill>
            <a:srgbClr val="FFFF00"/>
          </a:solidFill>
        </p:spPr>
        <p:txBody>
          <a:bodyPr wrap="square" rtlCol="0">
            <a:spAutoFit/>
          </a:bodyPr>
          <a:lstStyle/>
          <a:p>
            <a:pPr algn="ctr"/>
            <a:r>
              <a:rPr lang="en-US" sz="5400" dirty="0"/>
              <a:t>10</a:t>
            </a:r>
          </a:p>
        </p:txBody>
      </p:sp>
      <p:sp>
        <p:nvSpPr>
          <p:cNvPr id="30" name="TextBox 29">
            <a:extLst>
              <a:ext uri="{FF2B5EF4-FFF2-40B4-BE49-F238E27FC236}">
                <a16:creationId xmlns:a16="http://schemas.microsoft.com/office/drawing/2014/main" id="{1F7900B6-0D4B-47CE-8A9A-4E3284CE5BBC}"/>
              </a:ext>
            </a:extLst>
          </p:cNvPr>
          <p:cNvSpPr txBox="1"/>
          <p:nvPr/>
        </p:nvSpPr>
        <p:spPr>
          <a:xfrm>
            <a:off x="4954443" y="5586163"/>
            <a:ext cx="1104918" cy="923330"/>
          </a:xfrm>
          <a:prstGeom prst="rect">
            <a:avLst/>
          </a:prstGeom>
          <a:solidFill>
            <a:srgbClr val="FFFF00"/>
          </a:solidFill>
        </p:spPr>
        <p:txBody>
          <a:bodyPr wrap="square" rtlCol="0">
            <a:spAutoFit/>
          </a:bodyPr>
          <a:lstStyle/>
          <a:p>
            <a:pPr algn="ctr"/>
            <a:r>
              <a:rPr lang="en-US" sz="5400" dirty="0"/>
              <a:t>0.1</a:t>
            </a:r>
          </a:p>
        </p:txBody>
      </p:sp>
      <p:sp>
        <p:nvSpPr>
          <p:cNvPr id="32" name="TextBox 31">
            <a:extLst>
              <a:ext uri="{FF2B5EF4-FFF2-40B4-BE49-F238E27FC236}">
                <a16:creationId xmlns:a16="http://schemas.microsoft.com/office/drawing/2014/main" id="{BF423E8F-5A35-42BA-98AC-5664B3AFAA6E}"/>
              </a:ext>
            </a:extLst>
          </p:cNvPr>
          <p:cNvSpPr txBox="1"/>
          <p:nvPr/>
        </p:nvSpPr>
        <p:spPr>
          <a:xfrm>
            <a:off x="4678351" y="5011839"/>
            <a:ext cx="1753992" cy="830997"/>
          </a:xfrm>
          <a:prstGeom prst="rect">
            <a:avLst/>
          </a:prstGeom>
          <a:noFill/>
        </p:spPr>
        <p:txBody>
          <a:bodyPr wrap="square">
            <a:spAutoFit/>
          </a:bodyPr>
          <a:lstStyle/>
          <a:p>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endParaRPr lang="en-US" sz="4800" dirty="0"/>
          </a:p>
        </p:txBody>
      </p:sp>
      <p:sp>
        <p:nvSpPr>
          <p:cNvPr id="34" name="TextBox 33">
            <a:extLst>
              <a:ext uri="{FF2B5EF4-FFF2-40B4-BE49-F238E27FC236}">
                <a16:creationId xmlns:a16="http://schemas.microsoft.com/office/drawing/2014/main" id="{00510844-D6F2-4F7B-B3F6-6F60CF2221C1}"/>
              </a:ext>
            </a:extLst>
          </p:cNvPr>
          <p:cNvSpPr txBox="1"/>
          <p:nvPr/>
        </p:nvSpPr>
        <p:spPr>
          <a:xfrm>
            <a:off x="6490936" y="5066010"/>
            <a:ext cx="3364303" cy="83099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r>
              <a:rPr kumimoji="0" lang="en-US" sz="48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r>
              <a:rPr lang="en-US" sz="4800" b="1" noProof="0" dirty="0">
                <a:solidFill>
                  <a:prstClr val="black"/>
                </a:solidFill>
                <a:effectLst>
                  <a:outerShdw blurRad="38100" dist="38100" dir="2700000" algn="tl">
                    <a:srgbClr val="000000">
                      <a:alpha val="43137"/>
                    </a:srgbClr>
                  </a:outerShdw>
                </a:effectLst>
                <a:latin typeface="Calibri" panose="020F0502020204030204"/>
              </a:rPr>
              <a:t>10</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0 m/s</a:t>
            </a:r>
            <a:r>
              <a:rPr kumimoji="0" lang="en-US" sz="48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a:t>
            </a: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endParaRPr lang="en-US" sz="4800" dirty="0"/>
          </a:p>
        </p:txBody>
      </p:sp>
      <p:pic>
        <p:nvPicPr>
          <p:cNvPr id="33" name="Picture 32" descr="Screen Shot 2015-09-08 at 12.26.40 AM.png">
            <a:extLst>
              <a:ext uri="{FF2B5EF4-FFF2-40B4-BE49-F238E27FC236}">
                <a16:creationId xmlns:a16="http://schemas.microsoft.com/office/drawing/2014/main" id="{D007C660-BAD9-42B1-9F93-913647D0A9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1360" t="89054" b="400"/>
          <a:stretch/>
        </p:blipFill>
        <p:spPr>
          <a:xfrm>
            <a:off x="5601813" y="3513072"/>
            <a:ext cx="6218091" cy="394617"/>
          </a:xfrm>
          <a:prstGeom prst="rect">
            <a:avLst/>
          </a:prstGeom>
        </p:spPr>
      </p:pic>
      <p:cxnSp>
        <p:nvCxnSpPr>
          <p:cNvPr id="21" name="Straight Connector 20">
            <a:extLst>
              <a:ext uri="{FF2B5EF4-FFF2-40B4-BE49-F238E27FC236}">
                <a16:creationId xmlns:a16="http://schemas.microsoft.com/office/drawing/2014/main" id="{A77E5DAE-91C7-4FEC-83C5-E6FE4C6761EA}"/>
              </a:ext>
            </a:extLst>
          </p:cNvPr>
          <p:cNvCxnSpPr>
            <a:cxnSpLocks/>
            <a:endCxn id="3" idx="4"/>
          </p:cNvCxnSpPr>
          <p:nvPr/>
        </p:nvCxnSpPr>
        <p:spPr>
          <a:xfrm flipH="1" flipV="1">
            <a:off x="8532521" y="2416022"/>
            <a:ext cx="35890" cy="124960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050C389-00F7-4D53-A4BF-C1C540AB9A3A}"/>
              </a:ext>
            </a:extLst>
          </p:cNvPr>
          <p:cNvSpPr txBox="1"/>
          <p:nvPr/>
        </p:nvSpPr>
        <p:spPr>
          <a:xfrm rot="16200000">
            <a:off x="4592639" y="1993363"/>
            <a:ext cx="1556084" cy="369332"/>
          </a:xfrm>
          <a:prstGeom prst="rect">
            <a:avLst/>
          </a:prstGeom>
          <a:solidFill>
            <a:schemeClr val="bg1"/>
          </a:solidFill>
        </p:spPr>
        <p:txBody>
          <a:bodyPr wrap="square" rtlCol="0">
            <a:spAutoFit/>
          </a:bodyPr>
          <a:lstStyle/>
          <a:p>
            <a:r>
              <a:rPr lang="en-US" b="1" dirty="0"/>
              <a:t>Velocity (m/s)</a:t>
            </a:r>
          </a:p>
        </p:txBody>
      </p:sp>
      <p:sp>
        <p:nvSpPr>
          <p:cNvPr id="41" name="TextBox 40">
            <a:extLst>
              <a:ext uri="{FF2B5EF4-FFF2-40B4-BE49-F238E27FC236}">
                <a16:creationId xmlns:a16="http://schemas.microsoft.com/office/drawing/2014/main" id="{83229BDA-27D1-4314-94D8-B47B6E6A1ADE}"/>
              </a:ext>
            </a:extLst>
          </p:cNvPr>
          <p:cNvSpPr txBox="1"/>
          <p:nvPr/>
        </p:nvSpPr>
        <p:spPr>
          <a:xfrm>
            <a:off x="8316239" y="3895109"/>
            <a:ext cx="1104918" cy="369332"/>
          </a:xfrm>
          <a:prstGeom prst="rect">
            <a:avLst/>
          </a:prstGeom>
          <a:solidFill>
            <a:schemeClr val="bg1"/>
          </a:solidFill>
        </p:spPr>
        <p:txBody>
          <a:bodyPr wrap="square" rtlCol="0">
            <a:spAutoFit/>
          </a:bodyPr>
          <a:lstStyle/>
          <a:p>
            <a:r>
              <a:rPr lang="en-US" b="1" dirty="0"/>
              <a:t>Time (s)</a:t>
            </a:r>
          </a:p>
        </p:txBody>
      </p:sp>
    </p:spTree>
    <p:extLst>
      <p:ext uri="{BB962C8B-B14F-4D97-AF65-F5344CB8AC3E}">
        <p14:creationId xmlns:p14="http://schemas.microsoft.com/office/powerpoint/2010/main" val="39010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down)">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P spid="13" grpId="0" animBg="1"/>
      <p:bldP spid="14" grpId="0" animBg="1"/>
      <p:bldP spid="20" grpId="0" animBg="1"/>
      <p:bldP spid="25" grpId="0" animBg="1"/>
      <p:bldP spid="29" grpId="0" animBg="1"/>
      <p:bldP spid="30"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5-09-08 at 12.26.40 AM.png">
            <a:extLst>
              <a:ext uri="{FF2B5EF4-FFF2-40B4-BE49-F238E27FC236}">
                <a16:creationId xmlns:a16="http://schemas.microsoft.com/office/drawing/2014/main" id="{229E1F53-B2F2-4ADF-873D-804D68D071F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b="12583"/>
          <a:stretch/>
        </p:blipFill>
        <p:spPr>
          <a:xfrm>
            <a:off x="5155659" y="239037"/>
            <a:ext cx="7014981" cy="3271186"/>
          </a:xfrm>
          <a:prstGeom prst="rect">
            <a:avLst/>
          </a:prstGeom>
        </p:spPr>
      </p:pic>
      <p:pic>
        <p:nvPicPr>
          <p:cNvPr id="33" name="Picture 32" descr="Screen Shot 2015-09-08 at 12.26.40 AM.png">
            <a:extLst>
              <a:ext uri="{FF2B5EF4-FFF2-40B4-BE49-F238E27FC236}">
                <a16:creationId xmlns:a16="http://schemas.microsoft.com/office/drawing/2014/main" id="{D007C660-BAD9-42B1-9F93-913647D0A97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1360" t="89054" b="400"/>
          <a:stretch/>
        </p:blipFill>
        <p:spPr>
          <a:xfrm>
            <a:off x="5601813" y="3513072"/>
            <a:ext cx="6218091" cy="394617"/>
          </a:xfrm>
          <a:prstGeom prst="rect">
            <a:avLst/>
          </a:prstGeom>
        </p:spPr>
      </p:pic>
      <p:sp>
        <p:nvSpPr>
          <p:cNvPr id="39" name="TextBox 38">
            <a:extLst>
              <a:ext uri="{FF2B5EF4-FFF2-40B4-BE49-F238E27FC236}">
                <a16:creationId xmlns:a16="http://schemas.microsoft.com/office/drawing/2014/main" id="{1050C389-00F7-4D53-A4BF-C1C540AB9A3A}"/>
              </a:ext>
            </a:extLst>
          </p:cNvPr>
          <p:cNvSpPr txBox="1"/>
          <p:nvPr/>
        </p:nvSpPr>
        <p:spPr>
          <a:xfrm rot="16200000">
            <a:off x="4592639" y="1993363"/>
            <a:ext cx="155608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Velocity (m/s)</a:t>
            </a:r>
          </a:p>
        </p:txBody>
      </p:sp>
      <p:sp>
        <p:nvSpPr>
          <p:cNvPr id="41" name="TextBox 40">
            <a:extLst>
              <a:ext uri="{FF2B5EF4-FFF2-40B4-BE49-F238E27FC236}">
                <a16:creationId xmlns:a16="http://schemas.microsoft.com/office/drawing/2014/main" id="{83229BDA-27D1-4314-94D8-B47B6E6A1ADE}"/>
              </a:ext>
            </a:extLst>
          </p:cNvPr>
          <p:cNvSpPr txBox="1"/>
          <p:nvPr/>
        </p:nvSpPr>
        <p:spPr>
          <a:xfrm>
            <a:off x="8316239" y="3895109"/>
            <a:ext cx="110491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Time (s)</a:t>
            </a:r>
          </a:p>
        </p:txBody>
      </p:sp>
      <p:sp>
        <p:nvSpPr>
          <p:cNvPr id="26" name="Content Placeholder 2">
            <a:extLst>
              <a:ext uri="{FF2B5EF4-FFF2-40B4-BE49-F238E27FC236}">
                <a16:creationId xmlns:a16="http://schemas.microsoft.com/office/drawing/2014/main" id="{B084F7B5-F3A0-4AA2-993A-4402A1397563}"/>
              </a:ext>
            </a:extLst>
          </p:cNvPr>
          <p:cNvSpPr>
            <a:spLocks noGrp="1"/>
          </p:cNvSpPr>
          <p:nvPr>
            <p:ph idx="1"/>
          </p:nvPr>
        </p:nvSpPr>
        <p:spPr>
          <a:xfrm>
            <a:off x="166576" y="1853335"/>
            <a:ext cx="4544462" cy="3953436"/>
          </a:xfrm>
        </p:spPr>
        <p:txBody>
          <a:bodyPr>
            <a:noAutofit/>
          </a:bodyPr>
          <a:lstStyle/>
          <a:p>
            <a:pPr marL="457200" indent="-457200">
              <a:buAutoNum type="arabicParenR"/>
            </a:pPr>
            <a:r>
              <a:rPr lang="en-US" sz="3600" b="1" dirty="0"/>
              <a:t>What is this object’s acceleration from 0.1 s to 0.4 s? </a:t>
            </a:r>
          </a:p>
          <a:p>
            <a:pPr marL="457200" indent="-457200">
              <a:buAutoNum type="arabicParenR"/>
            </a:pPr>
            <a:r>
              <a:rPr lang="en-US" sz="3600" b="1" dirty="0"/>
              <a:t>What is this object’s acceleration from 0.4s to 0.5s?</a:t>
            </a:r>
          </a:p>
          <a:p>
            <a:pPr marL="457200" indent="-457200">
              <a:buAutoNum type="arabicParenR"/>
            </a:pPr>
            <a:endParaRPr lang="en-US" sz="2800" dirty="0"/>
          </a:p>
        </p:txBody>
      </p:sp>
      <p:sp>
        <p:nvSpPr>
          <p:cNvPr id="27" name="Title 1">
            <a:extLst>
              <a:ext uri="{FF2B5EF4-FFF2-40B4-BE49-F238E27FC236}">
                <a16:creationId xmlns:a16="http://schemas.microsoft.com/office/drawing/2014/main" id="{948A7CB4-2E17-4FF1-9E52-709203ABDEB7}"/>
              </a:ext>
            </a:extLst>
          </p:cNvPr>
          <p:cNvSpPr>
            <a:spLocks noGrp="1"/>
          </p:cNvSpPr>
          <p:nvPr>
            <p:ph type="title"/>
          </p:nvPr>
        </p:nvSpPr>
        <p:spPr>
          <a:xfrm>
            <a:off x="6273" y="317758"/>
            <a:ext cx="5047608" cy="1217552"/>
          </a:xfrm>
        </p:spPr>
        <p:txBody>
          <a:bodyPr>
            <a:noAutofit/>
          </a:bodyPr>
          <a:lstStyle/>
          <a:p>
            <a:pPr algn="ctr"/>
            <a:r>
              <a:rPr lang="en-US" sz="6000" b="1" u="sng" dirty="0"/>
              <a:t>10/19 PHYSICS DO-NOW</a:t>
            </a:r>
          </a:p>
        </p:txBody>
      </p:sp>
      <p:sp>
        <p:nvSpPr>
          <p:cNvPr id="6" name="Rectangle 5">
            <a:extLst>
              <a:ext uri="{FF2B5EF4-FFF2-40B4-BE49-F238E27FC236}">
                <a16:creationId xmlns:a16="http://schemas.microsoft.com/office/drawing/2014/main" id="{F5851BF4-72D4-4BFB-82AB-49F4786240B5}"/>
              </a:ext>
            </a:extLst>
          </p:cNvPr>
          <p:cNvSpPr/>
          <p:nvPr/>
        </p:nvSpPr>
        <p:spPr>
          <a:xfrm>
            <a:off x="166576" y="4924467"/>
            <a:ext cx="760582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What does this graph tell us about the ACCELERATION of this object?</a:t>
            </a:r>
          </a:p>
        </p:txBody>
      </p:sp>
      <p:pic>
        <p:nvPicPr>
          <p:cNvPr id="7" name="Picture 6">
            <a:extLst>
              <a:ext uri="{FF2B5EF4-FFF2-40B4-BE49-F238E27FC236}">
                <a16:creationId xmlns:a16="http://schemas.microsoft.com/office/drawing/2014/main" id="{0E761EA5-3746-4417-B9EF-FDCCC08871C3}"/>
              </a:ext>
            </a:extLst>
          </p:cNvPr>
          <p:cNvPicPr>
            <a:picLocks noChangeAspect="1"/>
          </p:cNvPicPr>
          <p:nvPr/>
        </p:nvPicPr>
        <p:blipFill>
          <a:blip r:embed="rId3"/>
          <a:stretch>
            <a:fillRect/>
          </a:stretch>
        </p:blipFill>
        <p:spPr>
          <a:xfrm>
            <a:off x="9021602" y="31184"/>
            <a:ext cx="2047875" cy="742950"/>
          </a:xfrm>
          <a:prstGeom prst="rect">
            <a:avLst/>
          </a:prstGeom>
        </p:spPr>
      </p:pic>
      <p:sp>
        <p:nvSpPr>
          <p:cNvPr id="8" name="TextBox 7">
            <a:extLst>
              <a:ext uri="{FF2B5EF4-FFF2-40B4-BE49-F238E27FC236}">
                <a16:creationId xmlns:a16="http://schemas.microsoft.com/office/drawing/2014/main" id="{F3C66D1A-B97C-4A31-B743-C6CA013675F3}"/>
              </a:ext>
            </a:extLst>
          </p:cNvPr>
          <p:cNvSpPr txBox="1"/>
          <p:nvPr/>
        </p:nvSpPr>
        <p:spPr>
          <a:xfrm>
            <a:off x="9755688" y="572593"/>
            <a:ext cx="16218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4800" b="1" i="0" u="none" strike="noStrike" kern="1200" cap="none" spc="0" normalizeH="0" baseline="-25000" noProof="0" dirty="0" err="1">
                <a:ln>
                  <a:noFill/>
                </a:ln>
                <a:solidFill>
                  <a:prstClr val="black"/>
                </a:solidFill>
                <a:effectLst/>
                <a:uLnTx/>
                <a:uFillTx/>
                <a:latin typeface="Calibri" panose="020F0502020204030204"/>
                <a:ea typeface="+mn-ea"/>
                <a:cs typeface="+mn-cs"/>
              </a:rPr>
              <a:t>f</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800" b="1"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4800" b="1" i="0" u="none" strike="noStrike" kern="1200" cap="none" spc="0" normalizeH="0" baseline="-25000" noProof="0" dirty="0" err="1">
                <a:ln>
                  <a:noFill/>
                </a:ln>
                <a:solidFill>
                  <a:prstClr val="black"/>
                </a:solidFill>
                <a:effectLst/>
                <a:uLnTx/>
                <a:uFillTx/>
                <a:latin typeface="Calibri" panose="020F0502020204030204"/>
                <a:ea typeface="+mn-ea"/>
                <a:cs typeface="+mn-cs"/>
              </a:rPr>
              <a:t>i</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speeding up gif.gif">
            <a:extLst>
              <a:ext uri="{FF2B5EF4-FFF2-40B4-BE49-F238E27FC236}">
                <a16:creationId xmlns:a16="http://schemas.microsoft.com/office/drawing/2014/main" id="{0A288421-6FDC-420B-9A0F-728B7D4BA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580" y="5522698"/>
            <a:ext cx="3189420" cy="1304118"/>
          </a:xfrm>
          <a:prstGeom prst="rect">
            <a:avLst/>
          </a:prstGeom>
        </p:spPr>
      </p:pic>
      <p:pic>
        <p:nvPicPr>
          <p:cNvPr id="15" name="Picture 14">
            <a:extLst>
              <a:ext uri="{FF2B5EF4-FFF2-40B4-BE49-F238E27FC236}">
                <a16:creationId xmlns:a16="http://schemas.microsoft.com/office/drawing/2014/main" id="{C28E0AFE-874D-47F5-AE04-DEDF6A451FB1}"/>
              </a:ext>
            </a:extLst>
          </p:cNvPr>
          <p:cNvPicPr>
            <a:picLocks noChangeAspect="1"/>
          </p:cNvPicPr>
          <p:nvPr/>
        </p:nvPicPr>
        <p:blipFill rotWithShape="1">
          <a:blip r:embed="rId5"/>
          <a:srcRect l="2242" t="14148" r="32001" b="31258"/>
          <a:stretch/>
        </p:blipFill>
        <p:spPr>
          <a:xfrm>
            <a:off x="6463681" y="4466464"/>
            <a:ext cx="5706959" cy="360027"/>
          </a:xfrm>
          <a:prstGeom prst="rect">
            <a:avLst/>
          </a:prstGeom>
          <a:ln>
            <a:solidFill>
              <a:schemeClr val="tx1"/>
            </a:solidFill>
          </a:ln>
          <a:effectLst>
            <a:outerShdw blurRad="50800" dist="38100" dir="13500000" algn="br" rotWithShape="0">
              <a:prstClr val="black">
                <a:alpha val="40000"/>
              </a:prstClr>
            </a:outerShdw>
          </a:effectLst>
        </p:spPr>
      </p:pic>
      <p:sp>
        <p:nvSpPr>
          <p:cNvPr id="16" name="TextBox 15">
            <a:extLst>
              <a:ext uri="{FF2B5EF4-FFF2-40B4-BE49-F238E27FC236}">
                <a16:creationId xmlns:a16="http://schemas.microsoft.com/office/drawing/2014/main" id="{A67B1728-CBF3-4227-ADA0-46B27886F0AC}"/>
              </a:ext>
            </a:extLst>
          </p:cNvPr>
          <p:cNvSpPr txBox="1"/>
          <p:nvPr/>
        </p:nvSpPr>
        <p:spPr>
          <a:xfrm>
            <a:off x="4904820" y="-8598"/>
            <a:ext cx="4015003" cy="461665"/>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CLASS WILL START @ 8:30am</a:t>
            </a:r>
          </a:p>
        </p:txBody>
      </p:sp>
      <p:sp>
        <p:nvSpPr>
          <p:cNvPr id="14" name="TextBox 13">
            <a:extLst>
              <a:ext uri="{FF2B5EF4-FFF2-40B4-BE49-F238E27FC236}">
                <a16:creationId xmlns:a16="http://schemas.microsoft.com/office/drawing/2014/main" id="{9D8676D5-2533-41BE-9D56-6E4E0B3DE672}"/>
              </a:ext>
            </a:extLst>
          </p:cNvPr>
          <p:cNvSpPr txBox="1"/>
          <p:nvPr/>
        </p:nvSpPr>
        <p:spPr>
          <a:xfrm>
            <a:off x="3311810" y="2833154"/>
            <a:ext cx="1742072" cy="46166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r>
              <a:rPr kumimoji="0" lang="en-US" sz="2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a= </a:t>
            </a:r>
            <a:r>
              <a:rPr lang="en-US" sz="2400" b="1" noProof="0" dirty="0">
                <a:solidFill>
                  <a:prstClr val="black"/>
                </a:solidFill>
                <a:effectLst>
                  <a:outerShdw blurRad="38100" dist="38100" dir="2700000" algn="tl">
                    <a:srgbClr val="000000">
                      <a:alpha val="43137"/>
                    </a:srgbClr>
                  </a:outerShdw>
                </a:effectLst>
                <a:latin typeface="Calibri" panose="020F0502020204030204"/>
              </a:rPr>
              <a:t>10</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0 m/s</a:t>
            </a:r>
            <a:r>
              <a:rPr kumimoji="0" lang="en-US"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rPr>
              <a:t>2</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 </a:t>
            </a:r>
            <a:endParaRPr lang="en-US" sz="2400" dirty="0"/>
          </a:p>
        </p:txBody>
      </p:sp>
      <p:sp>
        <p:nvSpPr>
          <p:cNvPr id="17" name="TextBox 16">
            <a:extLst>
              <a:ext uri="{FF2B5EF4-FFF2-40B4-BE49-F238E27FC236}">
                <a16:creationId xmlns:a16="http://schemas.microsoft.com/office/drawing/2014/main" id="{2F356189-4702-4BBE-B524-B42D01ECCBE1}"/>
              </a:ext>
            </a:extLst>
          </p:cNvPr>
          <p:cNvSpPr txBox="1"/>
          <p:nvPr/>
        </p:nvSpPr>
        <p:spPr>
          <a:xfrm>
            <a:off x="3191277" y="4458791"/>
            <a:ext cx="1742072" cy="46166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r>
              <a:rPr kumimoji="0" lang="en-US" sz="2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a= </a:t>
            </a:r>
            <a:r>
              <a:rPr lang="en-US" sz="2400" b="1" noProof="0" dirty="0">
                <a:solidFill>
                  <a:prstClr val="black"/>
                </a:solidFill>
                <a:effectLst>
                  <a:outerShdw blurRad="38100" dist="38100" dir="2700000" algn="tl">
                    <a:srgbClr val="000000">
                      <a:alpha val="43137"/>
                    </a:srgbClr>
                  </a:outerShdw>
                </a:effectLst>
                <a:latin typeface="Calibri" panose="020F0502020204030204"/>
              </a:rPr>
              <a:t>10</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0 m/s</a:t>
            </a:r>
            <a:r>
              <a:rPr kumimoji="0" lang="en-US"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Calibri" panose="020F0502020204030204"/>
              </a:rPr>
              <a:t>2</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rPr>
              <a:t> </a:t>
            </a:r>
            <a:endParaRPr lang="en-US" sz="2400" dirty="0"/>
          </a:p>
        </p:txBody>
      </p:sp>
      <p:sp>
        <p:nvSpPr>
          <p:cNvPr id="18" name="Rectangle 17">
            <a:extLst>
              <a:ext uri="{FF2B5EF4-FFF2-40B4-BE49-F238E27FC236}">
                <a16:creationId xmlns:a16="http://schemas.microsoft.com/office/drawing/2014/main" id="{94433643-C3B5-4EAC-B741-3017DC5ACAA8}"/>
              </a:ext>
            </a:extLst>
          </p:cNvPr>
          <p:cNvSpPr/>
          <p:nvPr/>
        </p:nvSpPr>
        <p:spPr>
          <a:xfrm>
            <a:off x="166576" y="5021032"/>
            <a:ext cx="7164666" cy="11037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1B00EB6-B262-448E-933F-C7190E58CB12}"/>
              </a:ext>
            </a:extLst>
          </p:cNvPr>
          <p:cNvSpPr txBox="1"/>
          <p:nvPr/>
        </p:nvSpPr>
        <p:spPr>
          <a:xfrm>
            <a:off x="6912321" y="987928"/>
            <a:ext cx="3453402" cy="224676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kumimoji="0" lang="en-US" sz="6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rPr>
              <a:t>The acceleration is constant!</a:t>
            </a:r>
            <a:endParaRPr lang="en-US" sz="6000" dirty="0"/>
          </a:p>
        </p:txBody>
      </p:sp>
    </p:spTree>
    <p:extLst>
      <p:ext uri="{BB962C8B-B14F-4D97-AF65-F5344CB8AC3E}">
        <p14:creationId xmlns:p14="http://schemas.microsoft.com/office/powerpoint/2010/main" val="20155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D2B12D-DA11-4089-9A5D-AA2EDF30B0FB}"/>
              </a:ext>
            </a:extLst>
          </p:cNvPr>
          <p:cNvPicPr>
            <a:picLocks noChangeAspect="1"/>
          </p:cNvPicPr>
          <p:nvPr/>
        </p:nvPicPr>
        <p:blipFill>
          <a:blip r:embed="rId2"/>
          <a:stretch>
            <a:fillRect/>
          </a:stretch>
        </p:blipFill>
        <p:spPr>
          <a:xfrm>
            <a:off x="4706150" y="431248"/>
            <a:ext cx="2177680" cy="2022131"/>
          </a:xfrm>
          <a:prstGeom prst="rect">
            <a:avLst/>
          </a:prstGeom>
        </p:spPr>
      </p:pic>
      <p:sp>
        <p:nvSpPr>
          <p:cNvPr id="2" name="Title 1"/>
          <p:cNvSpPr>
            <a:spLocks noGrp="1"/>
          </p:cNvSpPr>
          <p:nvPr>
            <p:ph type="title"/>
          </p:nvPr>
        </p:nvSpPr>
        <p:spPr>
          <a:xfrm>
            <a:off x="0" y="0"/>
            <a:ext cx="10109201" cy="919118"/>
          </a:xfrm>
        </p:spPr>
        <p:txBody>
          <a:bodyPr>
            <a:normAutofit/>
          </a:bodyPr>
          <a:lstStyle/>
          <a:p>
            <a:r>
              <a:rPr lang="en-US" sz="5400" b="1" u="sng" dirty="0"/>
              <a:t>WEEK 10 </a:t>
            </a:r>
            <a:r>
              <a:rPr lang="en-US" b="1" u="sng" dirty="0"/>
              <a:t>10/6-10/18</a:t>
            </a:r>
            <a:endParaRPr lang="en-US" sz="5400" b="1" u="sng" dirty="0"/>
          </a:p>
        </p:txBody>
      </p:sp>
      <p:sp>
        <p:nvSpPr>
          <p:cNvPr id="3" name="Content Placeholder 2"/>
          <p:cNvSpPr>
            <a:spLocks noGrp="1"/>
          </p:cNvSpPr>
          <p:nvPr>
            <p:ph idx="1"/>
          </p:nvPr>
        </p:nvSpPr>
        <p:spPr>
          <a:xfrm>
            <a:off x="-28037" y="1161709"/>
            <a:ext cx="4065647" cy="3201162"/>
          </a:xfrm>
        </p:spPr>
        <p:txBody>
          <a:bodyPr>
            <a:noAutofit/>
          </a:bodyPr>
          <a:lstStyle/>
          <a:p>
            <a:r>
              <a:rPr lang="en-US" sz="3600" dirty="0"/>
              <a:t>Identify types of motion graphs</a:t>
            </a:r>
          </a:p>
          <a:p>
            <a:r>
              <a:rPr lang="en-US" sz="3600" dirty="0"/>
              <a:t>Interpret the motion of objects by analyzing motion graphs</a:t>
            </a:r>
          </a:p>
          <a:p>
            <a:r>
              <a:rPr lang="en-US" sz="3600" dirty="0"/>
              <a:t>Calculate quantities of velocity or displacement using motion graphs</a:t>
            </a:r>
          </a:p>
        </p:txBody>
      </p:sp>
      <p:pic>
        <p:nvPicPr>
          <p:cNvPr id="6" name="Picture 5">
            <a:extLst>
              <a:ext uri="{FF2B5EF4-FFF2-40B4-BE49-F238E27FC236}">
                <a16:creationId xmlns:a16="http://schemas.microsoft.com/office/drawing/2014/main" id="{DF967D98-3434-41C7-98E8-635746F50424}"/>
              </a:ext>
            </a:extLst>
          </p:cNvPr>
          <p:cNvPicPr>
            <a:picLocks noChangeAspect="1"/>
          </p:cNvPicPr>
          <p:nvPr/>
        </p:nvPicPr>
        <p:blipFill>
          <a:blip r:embed="rId3"/>
          <a:stretch>
            <a:fillRect/>
          </a:stretch>
        </p:blipFill>
        <p:spPr>
          <a:xfrm>
            <a:off x="7577869" y="29532"/>
            <a:ext cx="4732661" cy="2884268"/>
          </a:xfrm>
          <a:prstGeom prst="rect">
            <a:avLst/>
          </a:prstGeom>
        </p:spPr>
      </p:pic>
      <p:pic>
        <p:nvPicPr>
          <p:cNvPr id="7" name="Picture 6">
            <a:extLst>
              <a:ext uri="{FF2B5EF4-FFF2-40B4-BE49-F238E27FC236}">
                <a16:creationId xmlns:a16="http://schemas.microsoft.com/office/drawing/2014/main" id="{661D5CF6-00F8-4A29-BFE3-FD0CBC8BFE70}"/>
              </a:ext>
            </a:extLst>
          </p:cNvPr>
          <p:cNvPicPr>
            <a:picLocks noChangeAspect="1"/>
          </p:cNvPicPr>
          <p:nvPr/>
        </p:nvPicPr>
        <p:blipFill>
          <a:blip r:embed="rId4"/>
          <a:stretch>
            <a:fillRect/>
          </a:stretch>
        </p:blipFill>
        <p:spPr>
          <a:xfrm>
            <a:off x="7552371" y="3730977"/>
            <a:ext cx="5113660" cy="3314170"/>
          </a:xfrm>
          <a:prstGeom prst="rect">
            <a:avLst/>
          </a:prstGeom>
        </p:spPr>
      </p:pic>
      <p:sp>
        <p:nvSpPr>
          <p:cNvPr id="8" name="Rectangle 7">
            <a:extLst>
              <a:ext uri="{FF2B5EF4-FFF2-40B4-BE49-F238E27FC236}">
                <a16:creationId xmlns:a16="http://schemas.microsoft.com/office/drawing/2014/main" id="{FA980967-7A8C-4C91-BBFC-02FA6FBEA623}"/>
              </a:ext>
            </a:extLst>
          </p:cNvPr>
          <p:cNvSpPr/>
          <p:nvPr/>
        </p:nvSpPr>
        <p:spPr>
          <a:xfrm>
            <a:off x="3950726" y="4011696"/>
            <a:ext cx="327818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V</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V</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t>
            </a:r>
            <a:endPar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t</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t>
            </a:r>
            <a:r>
              <a:rPr kumimoji="0" lang="en-US" sz="54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i</a:t>
            </a: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a:t>
            </a:r>
          </a:p>
        </p:txBody>
      </p:sp>
    </p:spTree>
    <p:extLst>
      <p:ext uri="{BB962C8B-B14F-4D97-AF65-F5344CB8AC3E}">
        <p14:creationId xmlns:p14="http://schemas.microsoft.com/office/powerpoint/2010/main" val="3956933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48C81A-96E5-4AF8-B27E-C9D397044004}"/>
              </a:ext>
            </a:extLst>
          </p:cNvPr>
          <p:cNvSpPr/>
          <p:nvPr/>
        </p:nvSpPr>
        <p:spPr>
          <a:xfrm>
            <a:off x="-64770" y="717236"/>
            <a:ext cx="12321540"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SP1.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Obtain</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evaluate</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and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communicate</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information</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about the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relationship</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between distance,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displacement</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speed,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velocity</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and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acceleration</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as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functions</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 of </a:t>
            </a:r>
            <a:r>
              <a:rPr kumimoji="0" lang="en-US" sz="42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ndara"/>
                <a:ea typeface="+mn-ea"/>
                <a:cs typeface="+mn-cs"/>
              </a:rPr>
              <a:t>time</a:t>
            </a:r>
            <a:r>
              <a:rPr kumimoji="0" lang="en-US" sz="4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a:t>
            </a:r>
            <a:endParaRPr kumimoji="0" lang="en-US" sz="4200" b="0" i="0" u="none" strike="noStrike" kern="1200" cap="none" spc="0" normalizeH="0" baseline="0" noProof="0" dirty="0">
              <a:ln>
                <a:noFill/>
              </a:ln>
              <a:solidFill>
                <a:srgbClr val="FFFFFF"/>
              </a:solidFill>
              <a:effectLst/>
              <a:uLnTx/>
              <a:uFillTx/>
              <a:latin typeface="Candara"/>
              <a:ea typeface="+mn-ea"/>
              <a:cs typeface="+mn-cs"/>
            </a:endParaRPr>
          </a:p>
        </p:txBody>
      </p:sp>
      <p:sp>
        <p:nvSpPr>
          <p:cNvPr id="6" name="TextBox 5">
            <a:extLst>
              <a:ext uri="{FF2B5EF4-FFF2-40B4-BE49-F238E27FC236}">
                <a16:creationId xmlns:a16="http://schemas.microsoft.com/office/drawing/2014/main" id="{98FBACC7-AABD-491A-AEA1-4F686FE29C96}"/>
              </a:ext>
            </a:extLst>
          </p:cNvPr>
          <p:cNvSpPr txBox="1"/>
          <p:nvPr/>
        </p:nvSpPr>
        <p:spPr>
          <a:xfrm>
            <a:off x="1028700" y="-297180"/>
            <a:ext cx="1250442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ndara"/>
                <a:ea typeface="+mn-ea"/>
                <a:cs typeface="+mn-cs"/>
              </a:rPr>
              <a:t>TODAY’S STANDARD!</a:t>
            </a:r>
          </a:p>
        </p:txBody>
      </p:sp>
      <p:sp>
        <p:nvSpPr>
          <p:cNvPr id="7" name="Rectangle 6">
            <a:extLst>
              <a:ext uri="{FF2B5EF4-FFF2-40B4-BE49-F238E27FC236}">
                <a16:creationId xmlns:a16="http://schemas.microsoft.com/office/drawing/2014/main" id="{EFBF5323-2648-46B8-A15B-043F4F046C89}"/>
              </a:ext>
            </a:extLst>
          </p:cNvPr>
          <p:cNvSpPr/>
          <p:nvPr/>
        </p:nvSpPr>
        <p:spPr>
          <a:xfrm>
            <a:off x="496712" y="3900737"/>
            <a:ext cx="11446933" cy="269766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Pts val="1100"/>
              <a:buFontTx/>
              <a:buNone/>
              <a:tabLst/>
              <a:defRPr/>
            </a:pPr>
            <a:r>
              <a:rPr kumimoji="0" lang="en-US" sz="4000" b="0" i="1"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 </a:t>
            </a:r>
            <a:r>
              <a:rPr kumimoji="0" lang="en-US" sz="4000" b="1" i="0" u="none" strike="noStrike" kern="1200" cap="none" spc="0" normalizeH="0" baseline="0" noProof="0" dirty="0">
                <a:ln>
                  <a:noFill/>
                </a:ln>
                <a:solidFill>
                  <a:srgbClr val="FF0000"/>
                </a:solidFill>
                <a:effectLst/>
                <a:highlight>
                  <a:srgbClr val="FFFF00"/>
                </a:highlight>
                <a:uLnTx/>
                <a:uFillTx/>
                <a:latin typeface="Candara"/>
                <a:ea typeface="+mn-ea"/>
                <a:cs typeface="+mn-cs"/>
              </a:rPr>
              <a:t>Plan an investigation </a:t>
            </a:r>
            <a:r>
              <a:rPr kumimoji="0" lang="en-US" sz="4000" b="0" i="0" u="none" strike="noStrike" kern="1200" cap="none" spc="0" normalizeH="0" baseline="0" noProof="0" dirty="0">
                <a:ln>
                  <a:noFill/>
                </a:ln>
                <a:solidFill>
                  <a:srgbClr val="FFFFFF"/>
                </a:solidFill>
                <a:effectLst/>
                <a:uLnTx/>
                <a:uFillTx/>
                <a:latin typeface="Candara"/>
                <a:ea typeface="+mn-ea"/>
                <a:cs typeface="+mn-cs"/>
              </a:rPr>
              <a:t>to a</a:t>
            </a:r>
            <a:r>
              <a:rPr kumimoji="0" lang="en-US" sz="4000" b="0" i="0" u="none" strike="noStrike" kern="1200" cap="none" spc="0" normalizeH="0" baseline="0" noProof="0" dirty="0" err="1">
                <a:ln>
                  <a:noFill/>
                </a:ln>
                <a:solidFill>
                  <a:srgbClr val="FFFFFF"/>
                </a:solidFill>
                <a:effectLst/>
                <a:uLnTx/>
                <a:uFillTx/>
                <a:latin typeface="Candara"/>
                <a:ea typeface="+mn-ea"/>
                <a:cs typeface="+mn-cs"/>
              </a:rPr>
              <a:t>pply</a:t>
            </a:r>
            <a:r>
              <a:rPr kumimoji="0" lang="en-US" sz="4000" b="0" i="0" u="none" strike="noStrike" kern="1200" cap="none" spc="0" normalizeH="0" baseline="0" noProof="0" dirty="0">
                <a:ln>
                  <a:noFill/>
                </a:ln>
                <a:solidFill>
                  <a:srgbClr val="FFFFFF"/>
                </a:solidFill>
                <a:effectLst/>
                <a:uLnTx/>
                <a:uFillTx/>
                <a:latin typeface="Candara"/>
                <a:ea typeface="+mn-ea"/>
                <a:cs typeface="+mn-cs"/>
              </a:rPr>
              <a:t> </a:t>
            </a:r>
            <a:r>
              <a:rPr kumimoji="0" lang="en-US" sz="4000" b="1" i="0" u="sng" strike="noStrike" kern="1200" cap="none" spc="0" normalizeH="0" baseline="0" noProof="0" dirty="0">
                <a:ln>
                  <a:noFill/>
                </a:ln>
                <a:solidFill>
                  <a:srgbClr val="FF0000"/>
                </a:solidFill>
                <a:effectLst/>
                <a:highlight>
                  <a:srgbClr val="FFFF00"/>
                </a:highlight>
                <a:uLnTx/>
                <a:uFillTx/>
                <a:latin typeface="Candara"/>
                <a:ea typeface="+mn-ea"/>
                <a:cs typeface="+mn-cs"/>
              </a:rPr>
              <a:t>one-dimensional kinematic equations </a:t>
            </a:r>
            <a:r>
              <a:rPr kumimoji="0" lang="en-US" sz="4000" b="0" i="0" u="none" strike="noStrike" kern="1200" cap="none" spc="0" normalizeH="0" baseline="0" noProof="0" dirty="0">
                <a:ln>
                  <a:noFill/>
                </a:ln>
                <a:solidFill>
                  <a:srgbClr val="FFFFFF"/>
                </a:solidFill>
                <a:effectLst/>
                <a:uLnTx/>
                <a:uFillTx/>
                <a:latin typeface="Candara"/>
                <a:ea typeface="+mn-ea"/>
                <a:cs typeface="+mn-cs"/>
              </a:rPr>
              <a:t>to situations with </a:t>
            </a:r>
            <a:r>
              <a:rPr kumimoji="0" lang="en-US" sz="4000" b="1" i="0" u="none" strike="noStrike" kern="1200" cap="none" spc="0" normalizeH="0" baseline="0" noProof="0" dirty="0">
                <a:ln>
                  <a:noFill/>
                </a:ln>
                <a:solidFill>
                  <a:srgbClr val="FF0000"/>
                </a:solidFill>
                <a:effectLst/>
                <a:highlight>
                  <a:srgbClr val="FFFF00"/>
                </a:highlight>
                <a:uLnTx/>
                <a:uFillTx/>
                <a:latin typeface="Candara"/>
                <a:ea typeface="+mn-ea"/>
                <a:cs typeface="+mn-cs"/>
              </a:rPr>
              <a:t>no acceleration</a:t>
            </a:r>
            <a:r>
              <a:rPr kumimoji="0" lang="en-US" sz="4000" b="0" i="0" u="none" strike="noStrike" kern="1200" cap="none" spc="0" normalizeH="0" baseline="0" noProof="0" dirty="0">
                <a:ln>
                  <a:noFill/>
                </a:ln>
                <a:solidFill>
                  <a:srgbClr val="FFFFFF"/>
                </a:solidFill>
                <a:effectLst/>
                <a:uLnTx/>
                <a:uFillTx/>
                <a:latin typeface="Candara"/>
                <a:ea typeface="+mn-ea"/>
                <a:cs typeface="+mn-cs"/>
              </a:rPr>
              <a:t>, and </a:t>
            </a:r>
            <a:r>
              <a:rPr kumimoji="0" lang="en-US" sz="4000" b="1" i="0" u="sng" strike="noStrike" kern="1200" cap="none" spc="0" normalizeH="0" baseline="0" noProof="0" dirty="0">
                <a:ln>
                  <a:noFill/>
                </a:ln>
                <a:solidFill>
                  <a:srgbClr val="FF0000"/>
                </a:solidFill>
                <a:effectLst/>
                <a:highlight>
                  <a:srgbClr val="FFFF00"/>
                </a:highlight>
                <a:uLnTx/>
                <a:uFillTx/>
                <a:latin typeface="Candara"/>
                <a:ea typeface="+mn-ea"/>
                <a:cs typeface="+mn-cs"/>
              </a:rPr>
              <a:t>positive</a:t>
            </a:r>
            <a:r>
              <a:rPr kumimoji="0" lang="en-US" sz="4000" b="0" i="0" u="none" strike="noStrike" kern="1200" cap="none" spc="0" normalizeH="0" baseline="0" noProof="0" dirty="0">
                <a:ln>
                  <a:noFill/>
                </a:ln>
                <a:solidFill>
                  <a:srgbClr val="FFFFFF"/>
                </a:solidFill>
                <a:effectLst/>
                <a:uLnTx/>
                <a:uFillTx/>
                <a:latin typeface="Candara"/>
                <a:ea typeface="+mn-ea"/>
                <a:cs typeface="+mn-cs"/>
              </a:rPr>
              <a:t>, or </a:t>
            </a:r>
            <a:r>
              <a:rPr kumimoji="0" lang="en-US" sz="4000" b="1" i="0" u="sng" strike="noStrike" kern="1200" cap="none" spc="0" normalizeH="0" baseline="0" noProof="0" dirty="0">
                <a:ln>
                  <a:noFill/>
                </a:ln>
                <a:solidFill>
                  <a:srgbClr val="FF0000"/>
                </a:solidFill>
                <a:effectLst/>
                <a:highlight>
                  <a:srgbClr val="FFFF00"/>
                </a:highlight>
                <a:uLnTx/>
                <a:uFillTx/>
                <a:latin typeface="Candara"/>
                <a:ea typeface="+mn-ea"/>
                <a:cs typeface="+mn-cs"/>
              </a:rPr>
              <a:t>negative constant acceleration</a:t>
            </a:r>
            <a:endParaRPr kumimoji="0" lang="en-US" sz="1400" b="1" i="1" u="sng"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1139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78" y="-484095"/>
            <a:ext cx="12768156" cy="1653988"/>
          </a:xfrm>
        </p:spPr>
        <p:txBody>
          <a:bodyPr/>
          <a:lstStyle/>
          <a:p>
            <a:r>
              <a:rPr lang="en-US" u="sng" dirty="0"/>
              <a:t>What you should be able to do TODAY!</a:t>
            </a:r>
          </a:p>
        </p:txBody>
      </p:sp>
      <p:sp>
        <p:nvSpPr>
          <p:cNvPr id="3" name="Content Placeholder 2"/>
          <p:cNvSpPr>
            <a:spLocks noGrp="1"/>
          </p:cNvSpPr>
          <p:nvPr>
            <p:ph idx="1"/>
          </p:nvPr>
        </p:nvSpPr>
        <p:spPr>
          <a:xfrm>
            <a:off x="210680" y="700122"/>
            <a:ext cx="6275916" cy="6477917"/>
          </a:xfrm>
        </p:spPr>
        <p:txBody>
          <a:bodyPr>
            <a:normAutofit lnSpcReduction="10000"/>
          </a:bodyPr>
          <a:lstStyle/>
          <a:p>
            <a:r>
              <a:rPr lang="en-US" sz="6000" u="sng" dirty="0">
                <a:solidFill>
                  <a:srgbClr val="FFFF00"/>
                </a:solidFill>
              </a:rPr>
              <a:t>Solve for quantities of velocity, position, and time when acceleration is constant.</a:t>
            </a:r>
          </a:p>
          <a:p>
            <a:pPr>
              <a:buFont typeface="Arial"/>
              <a:buChar char="•"/>
            </a:pPr>
            <a:endParaRPr lang="en-US" sz="6000" dirty="0"/>
          </a:p>
        </p:txBody>
      </p:sp>
      <p:pic>
        <p:nvPicPr>
          <p:cNvPr id="4" name="Picture 3">
            <a:extLst>
              <a:ext uri="{FF2B5EF4-FFF2-40B4-BE49-F238E27FC236}">
                <a16:creationId xmlns:a16="http://schemas.microsoft.com/office/drawing/2014/main" id="{D55A850B-763C-4396-8E0D-9F06E26D4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620" y="879561"/>
            <a:ext cx="4243542" cy="2386992"/>
          </a:xfrm>
          <a:prstGeom prst="rect">
            <a:avLst/>
          </a:prstGeom>
        </p:spPr>
      </p:pic>
      <p:sp>
        <p:nvSpPr>
          <p:cNvPr id="5" name="Rectangle 4">
            <a:extLst>
              <a:ext uri="{FF2B5EF4-FFF2-40B4-BE49-F238E27FC236}">
                <a16:creationId xmlns:a16="http://schemas.microsoft.com/office/drawing/2014/main" id="{48700985-C86E-4EB9-9E02-92BB54B89F2A}"/>
              </a:ext>
            </a:extLst>
          </p:cNvPr>
          <p:cNvSpPr/>
          <p:nvPr/>
        </p:nvSpPr>
        <p:spPr>
          <a:xfrm>
            <a:off x="6181452" y="3254162"/>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ΔX=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0" noProof="0" dirty="0">
                <a:ln>
                  <a:noFill/>
                </a:ln>
                <a:solidFill>
                  <a:srgbClr val="FFFFFF"/>
                </a:solidFill>
                <a:effectLst/>
                <a:uLnTx/>
                <a:uFillTx/>
                <a:latin typeface="Candara"/>
                <a:ea typeface="+mn-ea"/>
                <a:cs typeface="+mn-cs"/>
              </a:rPr>
              <a:t>t + ½at</a:t>
            </a:r>
            <a:r>
              <a:rPr kumimoji="0" lang="en-US" sz="5400" b="1" i="0" u="none" strike="noStrike" kern="1200" cap="none" spc="0" normalizeH="0" baseline="30000" noProof="0" dirty="0">
                <a:ln>
                  <a:noFill/>
                </a:ln>
                <a:solidFill>
                  <a:srgbClr val="FFFFFF"/>
                </a:solidFill>
                <a:effectLst/>
                <a:uLnTx/>
                <a:uFillTx/>
                <a:latin typeface="Candara"/>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f</a:t>
            </a:r>
            <a:r>
              <a:rPr kumimoji="0" lang="en-US" sz="5400" b="1" i="0" u="none" strike="noStrike" kern="1200" cap="none" spc="0" normalizeH="0" baseline="0" noProof="0" dirty="0">
                <a:ln>
                  <a:noFill/>
                </a:ln>
                <a:solidFill>
                  <a:srgbClr val="FFFFFF"/>
                </a:solidFill>
                <a:effectLst/>
                <a:uLnTx/>
                <a:uFillTx/>
                <a:latin typeface="Candara"/>
                <a:ea typeface="+mn-ea"/>
                <a:cs typeface="+mn-cs"/>
              </a:rPr>
              <a:t>=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0" noProof="0" dirty="0">
                <a:ln>
                  <a:noFill/>
                </a:ln>
                <a:solidFill>
                  <a:srgbClr val="FFFFFF"/>
                </a:solidFill>
                <a:effectLst/>
                <a:uLnTx/>
                <a:uFillTx/>
                <a:latin typeface="Candara"/>
                <a:ea typeface="+mn-ea"/>
                <a:cs typeface="+mn-cs"/>
              </a:rPr>
              <a:t> +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f</a:t>
            </a:r>
            <a:r>
              <a:rPr kumimoji="0" lang="en-US" sz="5400" b="1" i="0" u="none" strike="noStrike" kern="1200" cap="none" spc="0" normalizeH="0" baseline="30000" noProof="0" dirty="0">
                <a:ln>
                  <a:noFill/>
                </a:ln>
                <a:solidFill>
                  <a:srgbClr val="FFFFFF"/>
                </a:solidFill>
                <a:effectLst/>
                <a:uLnTx/>
                <a:uFillTx/>
                <a:latin typeface="Candara"/>
                <a:ea typeface="+mn-ea"/>
                <a:cs typeface="+mn-cs"/>
              </a:rPr>
              <a:t>2</a:t>
            </a:r>
            <a:r>
              <a:rPr kumimoji="0" lang="en-US" sz="5400" b="1" i="0" u="none" strike="noStrike" kern="1200" cap="none" spc="0" normalizeH="0" baseline="0" noProof="0" dirty="0">
                <a:ln>
                  <a:noFill/>
                </a:ln>
                <a:solidFill>
                  <a:srgbClr val="FFFFFF"/>
                </a:solidFill>
                <a:effectLst/>
                <a:uLnTx/>
                <a:uFillTx/>
                <a:latin typeface="Candara"/>
                <a:ea typeface="+mn-ea"/>
                <a:cs typeface="+mn-cs"/>
              </a:rPr>
              <a:t>=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30000" noProof="0" dirty="0">
                <a:ln>
                  <a:noFill/>
                </a:ln>
                <a:solidFill>
                  <a:srgbClr val="FFFFFF"/>
                </a:solidFill>
                <a:effectLst/>
                <a:uLnTx/>
                <a:uFillTx/>
                <a:latin typeface="Candara"/>
                <a:ea typeface="+mn-ea"/>
                <a:cs typeface="+mn-cs"/>
              </a:rPr>
              <a:t>2</a:t>
            </a:r>
            <a:r>
              <a:rPr kumimoji="0" lang="en-US" sz="5400" b="1" i="0" u="none" strike="noStrike" kern="1200" cap="none" spc="0" normalizeH="0" baseline="0" noProof="0" dirty="0">
                <a:ln>
                  <a:noFill/>
                </a:ln>
                <a:solidFill>
                  <a:srgbClr val="FFFFFF"/>
                </a:solidFill>
                <a:effectLst/>
                <a:uLnTx/>
                <a:uFillTx/>
                <a:latin typeface="Candara"/>
                <a:ea typeface="+mn-ea"/>
                <a:cs typeface="+mn-cs"/>
              </a:rPr>
              <a:t> + 2aΔx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ΔX = ½(V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0" noProof="0" dirty="0">
                <a:ln>
                  <a:noFill/>
                </a:ln>
                <a:solidFill>
                  <a:srgbClr val="FFFFFF"/>
                </a:solidFill>
                <a:effectLst/>
                <a:uLnTx/>
                <a:uFillTx/>
                <a:latin typeface="Candara"/>
                <a:ea typeface="+mn-ea"/>
                <a:cs typeface="+mn-cs"/>
              </a:rPr>
              <a:t> +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f</a:t>
            </a:r>
            <a:r>
              <a:rPr kumimoji="0" lang="en-US" sz="5400" b="1" i="0" u="none" strike="noStrike" kern="1200" cap="none" spc="0" normalizeH="0" baseline="0" noProof="0" dirty="0">
                <a:ln>
                  <a:noFill/>
                </a:ln>
                <a:solidFill>
                  <a:srgbClr val="FFFFFF"/>
                </a:solidFill>
                <a:effectLst/>
                <a:uLnTx/>
                <a:uFillTx/>
                <a:latin typeface="Candara"/>
                <a:ea typeface="+mn-ea"/>
                <a:cs typeface="+mn-cs"/>
              </a:rPr>
              <a:t>) t</a:t>
            </a:r>
          </a:p>
        </p:txBody>
      </p:sp>
    </p:spTree>
    <p:extLst>
      <p:ext uri="{BB962C8B-B14F-4D97-AF65-F5344CB8AC3E}">
        <p14:creationId xmlns:p14="http://schemas.microsoft.com/office/powerpoint/2010/main" val="1755833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DA42-64C3-44A3-A3D5-DA39D21EA089}"/>
              </a:ext>
            </a:extLst>
          </p:cNvPr>
          <p:cNvSpPr>
            <a:spLocks noGrp="1"/>
          </p:cNvSpPr>
          <p:nvPr>
            <p:ph type="title"/>
          </p:nvPr>
        </p:nvSpPr>
        <p:spPr>
          <a:xfrm>
            <a:off x="-550968" y="-338866"/>
            <a:ext cx="13293936" cy="1653988"/>
          </a:xfrm>
        </p:spPr>
        <p:txBody>
          <a:bodyPr/>
          <a:lstStyle/>
          <a:p>
            <a:r>
              <a:rPr lang="en-US" sz="7200" u="sng" dirty="0"/>
              <a:t>BEFORE WE START YOU NEED:</a:t>
            </a:r>
          </a:p>
        </p:txBody>
      </p:sp>
      <p:sp>
        <p:nvSpPr>
          <p:cNvPr id="3" name="Content Placeholder 2">
            <a:extLst>
              <a:ext uri="{FF2B5EF4-FFF2-40B4-BE49-F238E27FC236}">
                <a16:creationId xmlns:a16="http://schemas.microsoft.com/office/drawing/2014/main" id="{720C01FC-5A13-4B23-9425-5A1D4ECD9ABA}"/>
              </a:ext>
            </a:extLst>
          </p:cNvPr>
          <p:cNvSpPr>
            <a:spLocks noGrp="1"/>
          </p:cNvSpPr>
          <p:nvPr>
            <p:ph idx="1"/>
          </p:nvPr>
        </p:nvSpPr>
        <p:spPr>
          <a:xfrm>
            <a:off x="193465" y="1315122"/>
            <a:ext cx="7619040" cy="6502998"/>
          </a:xfrm>
        </p:spPr>
        <p:txBody>
          <a:bodyPr>
            <a:normAutofit/>
          </a:bodyPr>
          <a:lstStyle/>
          <a:p>
            <a:r>
              <a:rPr lang="en-US" sz="4400" dirty="0"/>
              <a:t>A calculator (phone or TI)</a:t>
            </a:r>
          </a:p>
          <a:p>
            <a:r>
              <a:rPr lang="en-US" sz="4400" dirty="0"/>
              <a:t>To focus</a:t>
            </a:r>
          </a:p>
          <a:p>
            <a:r>
              <a:rPr lang="en-US" sz="4400" dirty="0"/>
              <a:t>To pay attention</a:t>
            </a:r>
          </a:p>
          <a:p>
            <a:r>
              <a:rPr lang="en-US" sz="4400" dirty="0"/>
              <a:t>To be engaged</a:t>
            </a:r>
          </a:p>
          <a:p>
            <a:r>
              <a:rPr lang="en-US" sz="4400" dirty="0"/>
              <a:t>A little difficult</a:t>
            </a:r>
          </a:p>
        </p:txBody>
      </p:sp>
      <p:pic>
        <p:nvPicPr>
          <p:cNvPr id="6" name="Picture 5">
            <a:extLst>
              <a:ext uri="{FF2B5EF4-FFF2-40B4-BE49-F238E27FC236}">
                <a16:creationId xmlns:a16="http://schemas.microsoft.com/office/drawing/2014/main" id="{0133B841-1042-4592-927C-D155A97EE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620" y="879561"/>
            <a:ext cx="4243542" cy="2386992"/>
          </a:xfrm>
          <a:prstGeom prst="rect">
            <a:avLst/>
          </a:prstGeom>
        </p:spPr>
      </p:pic>
      <p:sp>
        <p:nvSpPr>
          <p:cNvPr id="8" name="Rectangle 7">
            <a:extLst>
              <a:ext uri="{FF2B5EF4-FFF2-40B4-BE49-F238E27FC236}">
                <a16:creationId xmlns:a16="http://schemas.microsoft.com/office/drawing/2014/main" id="{36EA8633-7036-49FC-9E59-C1E04ECF61D1}"/>
              </a:ext>
            </a:extLst>
          </p:cNvPr>
          <p:cNvSpPr/>
          <p:nvPr/>
        </p:nvSpPr>
        <p:spPr>
          <a:xfrm>
            <a:off x="6181452" y="3254162"/>
            <a:ext cx="6096000" cy="34163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ΔX=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0" noProof="0" dirty="0">
                <a:ln>
                  <a:noFill/>
                </a:ln>
                <a:solidFill>
                  <a:srgbClr val="FFFFFF"/>
                </a:solidFill>
                <a:effectLst/>
                <a:uLnTx/>
                <a:uFillTx/>
                <a:latin typeface="Candara"/>
                <a:ea typeface="+mn-ea"/>
                <a:cs typeface="+mn-cs"/>
              </a:rPr>
              <a:t>t + ½at</a:t>
            </a:r>
            <a:r>
              <a:rPr kumimoji="0" lang="en-US" sz="5400" b="1" i="0" u="none" strike="noStrike" kern="1200" cap="none" spc="0" normalizeH="0" baseline="30000" noProof="0" dirty="0">
                <a:ln>
                  <a:noFill/>
                </a:ln>
                <a:solidFill>
                  <a:srgbClr val="FFFFFF"/>
                </a:solidFill>
                <a:effectLst/>
                <a:uLnTx/>
                <a:uFillTx/>
                <a:latin typeface="Candara"/>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f</a:t>
            </a:r>
            <a:r>
              <a:rPr kumimoji="0" lang="en-US" sz="5400" b="1" i="0" u="none" strike="noStrike" kern="1200" cap="none" spc="0" normalizeH="0" baseline="0" noProof="0" dirty="0">
                <a:ln>
                  <a:noFill/>
                </a:ln>
                <a:solidFill>
                  <a:srgbClr val="FFFFFF"/>
                </a:solidFill>
                <a:effectLst/>
                <a:uLnTx/>
                <a:uFillTx/>
                <a:latin typeface="Candara"/>
                <a:ea typeface="+mn-ea"/>
                <a:cs typeface="+mn-cs"/>
              </a:rPr>
              <a:t>=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0" noProof="0" dirty="0">
                <a:ln>
                  <a:noFill/>
                </a:ln>
                <a:solidFill>
                  <a:srgbClr val="FFFFFF"/>
                </a:solidFill>
                <a:effectLst/>
                <a:uLnTx/>
                <a:uFillTx/>
                <a:latin typeface="Candara"/>
                <a:ea typeface="+mn-ea"/>
                <a:cs typeface="+mn-cs"/>
              </a:rPr>
              <a:t> +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f</a:t>
            </a:r>
            <a:r>
              <a:rPr kumimoji="0" lang="en-US" sz="5400" b="1" i="0" u="none" strike="noStrike" kern="1200" cap="none" spc="0" normalizeH="0" baseline="30000" noProof="0" dirty="0">
                <a:ln>
                  <a:noFill/>
                </a:ln>
                <a:solidFill>
                  <a:srgbClr val="FFFFFF"/>
                </a:solidFill>
                <a:effectLst/>
                <a:uLnTx/>
                <a:uFillTx/>
                <a:latin typeface="Candara"/>
                <a:ea typeface="+mn-ea"/>
                <a:cs typeface="+mn-cs"/>
              </a:rPr>
              <a:t>2</a:t>
            </a:r>
            <a:r>
              <a:rPr kumimoji="0" lang="en-US" sz="5400" b="1" i="0" u="none" strike="noStrike" kern="1200" cap="none" spc="0" normalizeH="0" baseline="0" noProof="0" dirty="0">
                <a:ln>
                  <a:noFill/>
                </a:ln>
                <a:solidFill>
                  <a:srgbClr val="FFFFFF"/>
                </a:solidFill>
                <a:effectLst/>
                <a:uLnTx/>
                <a:uFillTx/>
                <a:latin typeface="Candara"/>
                <a:ea typeface="+mn-ea"/>
                <a:cs typeface="+mn-cs"/>
              </a:rPr>
              <a:t>=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30000" noProof="0" dirty="0">
                <a:ln>
                  <a:noFill/>
                </a:ln>
                <a:solidFill>
                  <a:srgbClr val="FFFFFF"/>
                </a:solidFill>
                <a:effectLst/>
                <a:uLnTx/>
                <a:uFillTx/>
                <a:latin typeface="Candara"/>
                <a:ea typeface="+mn-ea"/>
                <a:cs typeface="+mn-cs"/>
              </a:rPr>
              <a:t>2</a:t>
            </a:r>
            <a:r>
              <a:rPr kumimoji="0" lang="en-US" sz="5400" b="1" i="0" u="none" strike="noStrike" kern="1200" cap="none" spc="0" normalizeH="0" baseline="0" noProof="0" dirty="0">
                <a:ln>
                  <a:noFill/>
                </a:ln>
                <a:solidFill>
                  <a:srgbClr val="FFFFFF"/>
                </a:solidFill>
                <a:effectLst/>
                <a:uLnTx/>
                <a:uFillTx/>
                <a:latin typeface="Candara"/>
                <a:ea typeface="+mn-ea"/>
                <a:cs typeface="+mn-cs"/>
              </a:rPr>
              <a:t> + 2aΔx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ndara"/>
                <a:ea typeface="+mn-ea"/>
                <a:cs typeface="+mn-cs"/>
              </a:rPr>
              <a:t>ΔX = ½(V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i</a:t>
            </a:r>
            <a:r>
              <a:rPr kumimoji="0" lang="en-US" sz="5400" b="1" i="0" u="none" strike="noStrike" kern="1200" cap="none" spc="0" normalizeH="0" baseline="0" noProof="0" dirty="0">
                <a:ln>
                  <a:noFill/>
                </a:ln>
                <a:solidFill>
                  <a:srgbClr val="FFFFFF"/>
                </a:solidFill>
                <a:effectLst/>
                <a:uLnTx/>
                <a:uFillTx/>
                <a:latin typeface="Candara"/>
                <a:ea typeface="+mn-ea"/>
                <a:cs typeface="+mn-cs"/>
              </a:rPr>
              <a:t> + V</a:t>
            </a:r>
            <a:r>
              <a:rPr kumimoji="0" lang="en-US" sz="5400" b="1" i="0" u="none" strike="noStrike" kern="1200" cap="none" spc="0" normalizeH="0" baseline="-25000" noProof="0" dirty="0">
                <a:ln>
                  <a:noFill/>
                </a:ln>
                <a:solidFill>
                  <a:srgbClr val="FFFFFF"/>
                </a:solidFill>
                <a:effectLst/>
                <a:uLnTx/>
                <a:uFillTx/>
                <a:latin typeface="Candara"/>
                <a:ea typeface="+mn-ea"/>
                <a:cs typeface="+mn-cs"/>
              </a:rPr>
              <a:t>f</a:t>
            </a:r>
            <a:r>
              <a:rPr kumimoji="0" lang="en-US" sz="5400" b="1" i="0" u="none" strike="noStrike" kern="1200" cap="none" spc="0" normalizeH="0" baseline="0" noProof="0" dirty="0">
                <a:ln>
                  <a:noFill/>
                </a:ln>
                <a:solidFill>
                  <a:srgbClr val="FFFFFF"/>
                </a:solidFill>
                <a:effectLst/>
                <a:uLnTx/>
                <a:uFillTx/>
                <a:latin typeface="Candara"/>
                <a:ea typeface="+mn-ea"/>
                <a:cs typeface="+mn-cs"/>
              </a:rPr>
              <a:t>) t</a:t>
            </a:r>
          </a:p>
        </p:txBody>
      </p:sp>
    </p:spTree>
    <p:extLst>
      <p:ext uri="{BB962C8B-B14F-4D97-AF65-F5344CB8AC3E}">
        <p14:creationId xmlns:p14="http://schemas.microsoft.com/office/powerpoint/2010/main" val="281623120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DED929C-F813-45E2-B0A3-DCC8DB44FC10}">
  <we:reference id="wa104380902" version="1.0.0.0" store="en-US" storeType="OMEX"/>
  <we:alternateReferences>
    <we:reference id="WA104380902"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424</TotalTime>
  <Words>1860</Words>
  <Application>Microsoft Office PowerPoint</Application>
  <PresentationFormat>Widescreen</PresentationFormat>
  <Paragraphs>304</Paragraphs>
  <Slides>30</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30</vt:i4>
      </vt:variant>
    </vt:vector>
  </HeadingPairs>
  <TitlesOfParts>
    <vt:vector size="41" baseType="lpstr">
      <vt:lpstr>Arial</vt:lpstr>
      <vt:lpstr>Calibri</vt:lpstr>
      <vt:lpstr>Calibri Light</vt:lpstr>
      <vt:lpstr>Candara</vt:lpstr>
      <vt:lpstr>1_Office Theme</vt:lpstr>
      <vt:lpstr>Office Theme</vt:lpstr>
      <vt:lpstr>5_Office Theme</vt:lpstr>
      <vt:lpstr>2_Orbit</vt:lpstr>
      <vt:lpstr>3_Orbit</vt:lpstr>
      <vt:lpstr>2_Office Theme</vt:lpstr>
      <vt:lpstr>1_Orbit</vt:lpstr>
      <vt:lpstr>Kinematic Equations</vt:lpstr>
      <vt:lpstr>PHYSICS DO-NOW</vt:lpstr>
      <vt:lpstr>PowerPoint Presentation</vt:lpstr>
      <vt:lpstr>PowerPoint Presentation</vt:lpstr>
      <vt:lpstr>10/19 PHYSICS DO-NOW</vt:lpstr>
      <vt:lpstr>WEEK 10 10/6-10/18</vt:lpstr>
      <vt:lpstr>PowerPoint Presentation</vt:lpstr>
      <vt:lpstr>What you should be able to do TODAY!</vt:lpstr>
      <vt:lpstr>BEFORE WE START YOU NEED:</vt:lpstr>
      <vt:lpstr>What did we say about this graph in today’s Do-Now??????????????????????</vt:lpstr>
      <vt:lpstr>This object is speeding up by the same amount EACH 0.1 second! It’s acceleration is CONSTANT!!</vt:lpstr>
      <vt:lpstr>It’s increasing by 100 m/s every 0.1 second!</vt:lpstr>
      <vt:lpstr>PowerPoint Presentation</vt:lpstr>
      <vt:lpstr>The Kinematic Equations</vt:lpstr>
      <vt:lpstr>PowerPoint Presentation</vt:lpstr>
      <vt:lpstr>REVIEW (Prior Knowledge)</vt:lpstr>
      <vt:lpstr>Solving Problems Using Kinematic Equations</vt:lpstr>
      <vt:lpstr>Find What is Given to you in the problem </vt:lpstr>
      <vt:lpstr>MODELING-G.U.E.S.S</vt:lpstr>
      <vt:lpstr>MODELING-G.U.E.S.S</vt:lpstr>
      <vt:lpstr>MODELING-G.U.E.S.S</vt:lpstr>
      <vt:lpstr>MODELING-G.U.E.S.S</vt:lpstr>
      <vt:lpstr>MODELING-G.U.E.S.S</vt:lpstr>
      <vt:lpstr>ONE BIG MISTAKE!!!!</vt:lpstr>
      <vt:lpstr>PowerPoint Presentation</vt:lpstr>
      <vt:lpstr>PowerPoint Presentation</vt:lpstr>
      <vt:lpstr>PowerPoint Presentation</vt:lpstr>
      <vt:lpstr>PowerPoint Presentation</vt:lpstr>
      <vt:lpstr>PowerPoint Presentation</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Tamir Mickens</dc:creator>
  <cp:lastModifiedBy>Mickens, Tamir A</cp:lastModifiedBy>
  <cp:revision>33</cp:revision>
  <dcterms:created xsi:type="dcterms:W3CDTF">2020-08-07T17:15:06Z</dcterms:created>
  <dcterms:modified xsi:type="dcterms:W3CDTF">2021-11-23T18:55:15Z</dcterms:modified>
</cp:coreProperties>
</file>